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Fira Sans Extra Condensed Medium" panose="020B0603050000020004" pitchFamily="34" charset="0"/>
      <p:regular r:id="rId39"/>
      <p:bold r:id="rId40"/>
      <p:italic r:id="rId41"/>
      <p:boldItalic r:id="rId42"/>
    </p:embeddedFont>
    <p:embeddedFont>
      <p:font typeface="Helvetica Neue" panose="02000503000000020004" pitchFamily="2" charset="0"/>
      <p:regular r:id="rId43"/>
      <p:bold r:id="rId44"/>
      <p:italic r:id="rId45"/>
      <p:boldItalic r:id="rId46"/>
    </p:embeddedFont>
    <p:embeddedFont>
      <p:font typeface="Libre Baskerville" panose="02000000000000000000" pitchFamily="2" charset="0"/>
      <p:regular r:id="rId47"/>
      <p:bold r:id="rId48"/>
      <p: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ZLY6SvJ0PoTwgS89P/UDGDhNr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1FC1D8-52DB-4ECB-A489-41095BBC461F}">
  <a:tblStyle styleId="{4B1FC1D8-52DB-4ECB-A489-41095BBC46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235ec6ce6_1_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1f235ec6ce6_1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235ec6ce6_1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1f235ec6ce6_1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235ec6ce6_1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1f235ec6ce6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235ec6ce6_1_5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1f235ec6ce6_1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235ec6ce6_1_6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1f235ec6ce6_1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843c7c29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0843c7c29d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0843c7c29d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843c7c29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0843c7c29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0843c7c29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87e3500f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087e3500f6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087e3500f6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87e3500f6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87e3500f6_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087e3500f6_2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087e3500f6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087e3500f6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087e3500f6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816b43221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0816b43221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0816b43221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235ec6ce6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1f235ec6c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235ec6ce6_1_7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1f235ec6ce6_1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235ec6ce6_2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f235ec6ce6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816b43221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0816b4322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235ec6ce6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1f235ec6ce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235ec6ce6_1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g1f235ec6ce6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235ec6ce6_1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1f235ec6ce6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7" descr="tit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635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7" descr="tit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body copy">
  <p:cSld name="Title with body cop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/>
          <p:nvPr/>
        </p:nvSpPr>
        <p:spPr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Headline Lorem Ipsum</a:t>
            </a:r>
            <a:br>
              <a:rPr lang="en-US" sz="3600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600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20"/>
          <p:cNvSpPr txBox="1"/>
          <p:nvPr/>
        </p:nvSpPr>
        <p:spPr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Body content.</a:t>
            </a:r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3575050" y="762000"/>
            <a:ext cx="5111750" cy="536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>
            <a:spLocks noGrp="1"/>
          </p:cNvSpPr>
          <p:nvPr>
            <p:ph type="pic" idx="2"/>
          </p:nvPr>
        </p:nvSpPr>
        <p:spPr>
          <a:xfrm>
            <a:off x="1792288" y="838199"/>
            <a:ext cx="5486400" cy="388937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title"/>
          </p:nvPr>
        </p:nvSpPr>
        <p:spPr>
          <a:xfrm>
            <a:off x="457200" y="76200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5" name="Google Shape;15;p17" descr="red_neu_logo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7200" y="274638"/>
            <a:ext cx="2743200" cy="258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7"/>
          <p:cNvCxnSpPr/>
          <p:nvPr/>
        </p:nvCxnSpPr>
        <p:spPr>
          <a:xfrm>
            <a:off x="457200" y="609600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lastchar/telco-customer-chur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" descr="Image result for neu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0545" y="685800"/>
            <a:ext cx="1995855" cy="19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457200" y="2743201"/>
            <a:ext cx="8229600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ALY 6015 - Intermediate Analytics</a:t>
            </a:r>
            <a:br>
              <a:rPr lang="en-US" sz="3200" b="1"/>
            </a:br>
            <a:br>
              <a:rPr lang="en-US" sz="3200" b="1"/>
            </a:br>
            <a:r>
              <a:rPr lang="en-US" sz="3200" b="1"/>
              <a:t>Final Project – Telco Customer Churn Analysis</a:t>
            </a:r>
            <a:endParaRPr sz="3200"/>
          </a:p>
        </p:txBody>
      </p:sp>
      <p:sp>
        <p:nvSpPr>
          <p:cNvPr id="83" name="Google Shape;83;p1"/>
          <p:cNvSpPr txBox="1"/>
          <p:nvPr/>
        </p:nvSpPr>
        <p:spPr>
          <a:xfrm>
            <a:off x="1219200" y="5334001"/>
            <a:ext cx="6858000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–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Bhagyashri K ,Shyamala V , Xiaoge 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 Yuchen Z</a:t>
            </a:r>
            <a:endParaRPr sz="2400" b="0" i="0" u="none" strike="noStrike" cap="non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235ec6ce6_1_280"/>
          <p:cNvSpPr txBox="1">
            <a:spLocks noGrp="1"/>
          </p:cNvSpPr>
          <p:nvPr>
            <p:ph type="ctrTitle"/>
          </p:nvPr>
        </p:nvSpPr>
        <p:spPr>
          <a:xfrm>
            <a:off x="457200" y="629800"/>
            <a:ext cx="8229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g1f235ec6ce6_1_280"/>
          <p:cNvSpPr txBox="1"/>
          <p:nvPr/>
        </p:nvSpPr>
        <p:spPr>
          <a:xfrm>
            <a:off x="457200" y="1161775"/>
            <a:ext cx="848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381000" lvl="0" indent="-3175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★"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citizens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more likely to churn than the young/middle aged customers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1f235ec6ce6_1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50" y="1833475"/>
            <a:ext cx="3303075" cy="26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f235ec6ce6_1_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675" y="1723800"/>
            <a:ext cx="3002325" cy="2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f235ec6ce6_1_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075" y="4115800"/>
            <a:ext cx="3951525" cy="2742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235ec6ce6_1_356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g1f235ec6ce6_1_356"/>
          <p:cNvSpPr txBox="1"/>
          <p:nvPr/>
        </p:nvSpPr>
        <p:spPr>
          <a:xfrm>
            <a:off x="586394" y="1354500"/>
            <a:ext cx="82296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381000" lvl="0" indent="-3429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★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customers having a longer </a:t>
            </a: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tenure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period tend to stay loyal with the company.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g1f235ec6ce6_1_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000" y="2086150"/>
            <a:ext cx="6315550" cy="46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235ec6ce6_1_430"/>
          <p:cNvSpPr txBox="1">
            <a:spLocks noGrp="1"/>
          </p:cNvSpPr>
          <p:nvPr>
            <p:ph type="ctrTitle"/>
          </p:nvPr>
        </p:nvSpPr>
        <p:spPr>
          <a:xfrm>
            <a:off x="457200" y="629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1f235ec6ce6_1_430"/>
          <p:cNvSpPr txBox="1"/>
          <p:nvPr/>
        </p:nvSpPr>
        <p:spPr>
          <a:xfrm>
            <a:off x="457200" y="1391788"/>
            <a:ext cx="82296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381000" lvl="0" indent="-3302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★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Almost half of the customers with a </a:t>
            </a: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contract type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Month-to-month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left the company.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381000" lvl="0" indent="-3302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★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customers with a </a:t>
            </a: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Two-year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contract type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tend to be loyal and stay with the company for a longer period of time.</a:t>
            </a:r>
            <a:endParaRPr sz="12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g1f235ec6ce6_1_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0" y="2505275"/>
            <a:ext cx="5305975" cy="42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f235ec6ce6_1_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900" y="2846975"/>
            <a:ext cx="3602100" cy="40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235ec6ce6_1_505"/>
          <p:cNvSpPr txBox="1">
            <a:spLocks noGrp="1"/>
          </p:cNvSpPr>
          <p:nvPr>
            <p:ph type="ctrTitle"/>
          </p:nvPr>
        </p:nvSpPr>
        <p:spPr>
          <a:xfrm>
            <a:off x="457200" y="521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1f235ec6ce6_1_505"/>
          <p:cNvSpPr txBox="1"/>
          <p:nvPr/>
        </p:nvSpPr>
        <p:spPr>
          <a:xfrm>
            <a:off x="203375" y="1185750"/>
            <a:ext cx="47373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381000" lvl="0" indent="-33655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★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of the churned customers were not provided with online security.</a:t>
            </a:r>
            <a:endParaRPr sz="13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g1f235ec6ce6_1_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3" y="2091050"/>
            <a:ext cx="4529923" cy="46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f235ec6ce6_1_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750" y="2009300"/>
            <a:ext cx="4572000" cy="48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f235ec6ce6_1_505"/>
          <p:cNvSpPr txBox="1"/>
          <p:nvPr/>
        </p:nvSpPr>
        <p:spPr>
          <a:xfrm>
            <a:off x="4662475" y="1185750"/>
            <a:ext cx="46335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381000" lvl="0" indent="-3302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★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customers opting for an internet service type of Fiber optic, are more likely to churn than with other internet services.</a:t>
            </a:r>
            <a:endParaRPr sz="12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235ec6ce6_1_653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g1f235ec6ce6_1_653"/>
          <p:cNvSpPr txBox="1"/>
          <p:nvPr/>
        </p:nvSpPr>
        <p:spPr>
          <a:xfrm>
            <a:off x="704419" y="1366550"/>
            <a:ext cx="822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★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customers who stayed for a shorter tenure with the company and those who were charged relatively higher monthly charges left the company.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g1f235ec6ce6_1_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725" y="2287325"/>
            <a:ext cx="5013275" cy="44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f235ec6ce6_1_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75" y="2582725"/>
            <a:ext cx="3847074" cy="36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843c7c29d_1_36"/>
          <p:cNvSpPr txBox="1">
            <a:spLocks noGrp="1"/>
          </p:cNvSpPr>
          <p:nvPr>
            <p:ph type="ctrTitle"/>
          </p:nvPr>
        </p:nvSpPr>
        <p:spPr>
          <a:xfrm>
            <a:off x="584475" y="628725"/>
            <a:ext cx="8229600" cy="46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Applying statistical tests - Chi Square and Anova </a:t>
            </a:r>
            <a:endParaRPr sz="2500"/>
          </a:p>
        </p:txBody>
      </p:sp>
      <p:sp>
        <p:nvSpPr>
          <p:cNvPr id="251" name="Google Shape;251;g20843c7c29d_1_36"/>
          <p:cNvSpPr txBox="1"/>
          <p:nvPr/>
        </p:nvSpPr>
        <p:spPr>
          <a:xfrm>
            <a:off x="1458975" y="6217825"/>
            <a:ext cx="648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g20843c7c29d_1_3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883" t="15059" r="19001" b="14898"/>
          <a:stretch/>
        </p:blipFill>
        <p:spPr>
          <a:xfrm>
            <a:off x="284131" y="1307601"/>
            <a:ext cx="894915" cy="10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0843c7c29d_1_36"/>
          <p:cNvSpPr txBox="1"/>
          <p:nvPr/>
        </p:nvSpPr>
        <p:spPr>
          <a:xfrm>
            <a:off x="1392024" y="1183551"/>
            <a:ext cx="7162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C12030"/>
                </a:solidFill>
              </a:rPr>
              <a:t>Are the churned customers independent of the contract type?</a:t>
            </a:r>
            <a:endParaRPr sz="1500" b="1">
              <a:solidFill>
                <a:srgbClr val="C12030"/>
              </a:solidFill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b="1"/>
              <a:t>H0</a:t>
            </a:r>
            <a:r>
              <a:rPr lang="en-US"/>
              <a:t> : The churned customers are independent of the type of contract.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b="1"/>
              <a:t>H1 </a:t>
            </a:r>
            <a:r>
              <a:rPr lang="en-US"/>
              <a:t>: </a:t>
            </a:r>
            <a:r>
              <a:rPr lang="en-US">
                <a:solidFill>
                  <a:schemeClr val="dk1"/>
                </a:solidFill>
              </a:rPr>
              <a:t>The churned customers are dependent on the type of contract</a:t>
            </a:r>
            <a:endParaRPr/>
          </a:p>
        </p:txBody>
      </p:sp>
      <p:sp>
        <p:nvSpPr>
          <p:cNvPr id="254" name="Google Shape;254;g20843c7c29d_1_36"/>
          <p:cNvSpPr/>
          <p:nvPr/>
        </p:nvSpPr>
        <p:spPr>
          <a:xfrm>
            <a:off x="4750801" y="2399876"/>
            <a:ext cx="4164600" cy="328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0843c7c29d_1_36"/>
          <p:cNvSpPr txBox="1"/>
          <p:nvPr/>
        </p:nvSpPr>
        <p:spPr>
          <a:xfrm>
            <a:off x="5040225" y="2456247"/>
            <a:ext cx="37851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Considering significance level, alpha = 0.05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 the null hypothesis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since p-value &lt; alpha (0.05).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there is a sufficient evidence to state that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churned customers are dependent on the contract type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20843c7c29d_1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75" y="2725175"/>
            <a:ext cx="3891350" cy="18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0843c7c29d_1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63" y="4689025"/>
            <a:ext cx="4064126" cy="12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0843c7c29d_1_36"/>
          <p:cNvSpPr txBox="1"/>
          <p:nvPr/>
        </p:nvSpPr>
        <p:spPr>
          <a:xfrm>
            <a:off x="2212075" y="6217788"/>
            <a:ext cx="486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1202F"/>
                </a:solidFill>
                <a:latin typeface="Calibri"/>
                <a:ea typeface="Calibri"/>
                <a:cs typeface="Calibri"/>
                <a:sym typeface="Calibri"/>
              </a:rPr>
              <a:t>  p-value : 2.2 e -16  | X-squared : 1184.6</a:t>
            </a:r>
            <a:endParaRPr/>
          </a:p>
        </p:txBody>
      </p:sp>
      <p:pic>
        <p:nvPicPr>
          <p:cNvPr id="259" name="Google Shape;259;g20843c7c29d_1_36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1820" y="6217832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0843c7c29d_1_36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3995" y="6217794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0843c7c29d_1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3975" y="4442800"/>
            <a:ext cx="3891350" cy="16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0843c7c29d_1_42"/>
          <p:cNvSpPr txBox="1"/>
          <p:nvPr/>
        </p:nvSpPr>
        <p:spPr>
          <a:xfrm>
            <a:off x="1458975" y="6217825"/>
            <a:ext cx="648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g20843c7c29d_1_42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883" t="15059" r="19001" b="14898"/>
          <a:stretch/>
        </p:blipFill>
        <p:spPr>
          <a:xfrm>
            <a:off x="259056" y="862876"/>
            <a:ext cx="894915" cy="10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0843c7c29d_1_42"/>
          <p:cNvSpPr txBox="1"/>
          <p:nvPr/>
        </p:nvSpPr>
        <p:spPr>
          <a:xfrm>
            <a:off x="1312449" y="862876"/>
            <a:ext cx="7162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C11019"/>
                </a:solidFill>
              </a:rPr>
              <a:t>Is the average monthly charge same across all the types of internet service?</a:t>
            </a:r>
            <a:endParaRPr sz="1500" b="1">
              <a:solidFill>
                <a:srgbClr val="C11019"/>
              </a:solidFill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b="1"/>
              <a:t>H0</a:t>
            </a:r>
            <a:r>
              <a:rPr lang="en-US"/>
              <a:t> : The average monthly charge is the same for all types of internet services.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b="1"/>
              <a:t>H1 </a:t>
            </a:r>
            <a:r>
              <a:rPr lang="en-US"/>
              <a:t>: </a:t>
            </a:r>
            <a:r>
              <a:rPr lang="en-US">
                <a:solidFill>
                  <a:schemeClr val="dk1"/>
                </a:solidFill>
              </a:rPr>
              <a:t>The average monthly charge is different for all types of internet services.</a:t>
            </a:r>
            <a:endParaRPr/>
          </a:p>
        </p:txBody>
      </p:sp>
      <p:sp>
        <p:nvSpPr>
          <p:cNvPr id="270" name="Google Shape;270;g20843c7c29d_1_42"/>
          <p:cNvSpPr/>
          <p:nvPr/>
        </p:nvSpPr>
        <p:spPr>
          <a:xfrm>
            <a:off x="4750801" y="2399876"/>
            <a:ext cx="4164600" cy="328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0843c7c29d_1_42"/>
          <p:cNvSpPr txBox="1"/>
          <p:nvPr/>
        </p:nvSpPr>
        <p:spPr>
          <a:xfrm>
            <a:off x="5130300" y="2539097"/>
            <a:ext cx="37851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Considering significance level, alpha = 0.05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r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eject the null hypothesis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p-value &lt; alpha (0.05).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there is a sufficient evidence to state that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monthly charge is different for all the types of internet service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★"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Tukey HSD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indicates that the pair of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Fiber optic and DSL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service has a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mean difference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than the other groups.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0843c7c29d_1_42"/>
          <p:cNvSpPr txBox="1"/>
          <p:nvPr/>
        </p:nvSpPr>
        <p:spPr>
          <a:xfrm>
            <a:off x="3133425" y="6400813"/>
            <a:ext cx="206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1202F"/>
                </a:solidFill>
                <a:latin typeface="Calibri"/>
                <a:ea typeface="Calibri"/>
                <a:cs typeface="Calibri"/>
                <a:sym typeface="Calibri"/>
              </a:rPr>
              <a:t>  p-value : 2 e -16</a:t>
            </a:r>
            <a:endParaRPr/>
          </a:p>
        </p:txBody>
      </p:sp>
      <p:pic>
        <p:nvPicPr>
          <p:cNvPr id="273" name="Google Shape;273;g20843c7c29d_1_4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3170" y="6309332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0843c7c29d_1_4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6520" y="6309320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0843c7c29d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50" y="2181113"/>
            <a:ext cx="4400650" cy="104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0843c7c29d_1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350" y="3376750"/>
            <a:ext cx="4400649" cy="284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87e3500f6_2_0"/>
          <p:cNvSpPr txBox="1"/>
          <p:nvPr/>
        </p:nvSpPr>
        <p:spPr>
          <a:xfrm>
            <a:off x="2212075" y="6217788"/>
            <a:ext cx="486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1202F"/>
                </a:solidFill>
                <a:latin typeface="Calibri"/>
                <a:ea typeface="Calibri"/>
                <a:cs typeface="Calibri"/>
                <a:sym typeface="Calibri"/>
              </a:rPr>
              <a:t>  p-value : 0.3388 | X-squared : 0.91503</a:t>
            </a:r>
            <a:endParaRPr/>
          </a:p>
        </p:txBody>
      </p:sp>
      <p:pic>
        <p:nvPicPr>
          <p:cNvPr id="283" name="Google Shape;283;g2087e3500f6_2_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4045" y="6126307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087e3500f6_2_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9131" y="6126319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087e3500f6_2_0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8883" t="15059" r="19001" b="14898"/>
          <a:stretch/>
        </p:blipFill>
        <p:spPr>
          <a:xfrm>
            <a:off x="507056" y="798901"/>
            <a:ext cx="894915" cy="10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087e3500f6_2_0"/>
          <p:cNvSpPr txBox="1"/>
          <p:nvPr/>
        </p:nvSpPr>
        <p:spPr>
          <a:xfrm>
            <a:off x="1458974" y="1010976"/>
            <a:ext cx="716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C11019"/>
              </a:buClr>
              <a:buSzPts val="1000"/>
              <a:buFont typeface="Noto Sans Symbols"/>
              <a:buChar char="▪"/>
            </a:pPr>
            <a:r>
              <a:rPr lang="en-US" sz="1500" b="1">
                <a:solidFill>
                  <a:srgbClr val="C11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any of the Services that Customer has signed up for contribute to the Customer Churn ? </a:t>
            </a:r>
            <a:endParaRPr sz="1100">
              <a:solidFill>
                <a:srgbClr val="C11019"/>
              </a:solidFill>
            </a:endParaRPr>
          </a:p>
        </p:txBody>
      </p:sp>
      <p:sp>
        <p:nvSpPr>
          <p:cNvPr id="287" name="Google Shape;287;g2087e3500f6_2_0"/>
          <p:cNvSpPr/>
          <p:nvPr/>
        </p:nvSpPr>
        <p:spPr>
          <a:xfrm>
            <a:off x="5453900" y="2253988"/>
            <a:ext cx="3554400" cy="3151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087e3500f6_2_0"/>
          <p:cNvSpPr txBox="1"/>
          <p:nvPr/>
        </p:nvSpPr>
        <p:spPr>
          <a:xfrm>
            <a:off x="5453900" y="2053300"/>
            <a:ext cx="3717000" cy="3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3810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★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 0.3388 &gt; 0.05.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not reject H0.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sufficient evidence supports H1.</a:t>
            </a:r>
            <a:endParaRPr sz="1800">
              <a:solidFill>
                <a:schemeClr val="dk1"/>
              </a:solidFill>
              <a:highlight>
                <a:srgbClr val="EAD1D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★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Customer Services Online Security , Tech Support has relationship between churn.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Streaming movies and phone service has no relationship with churn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g2087e3500f6_2_0"/>
          <p:cNvSpPr txBox="1"/>
          <p:nvPr/>
        </p:nvSpPr>
        <p:spPr>
          <a:xfrm>
            <a:off x="-417775" y="2431500"/>
            <a:ext cx="62778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0" lvl="0" indent="4000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H0: There is no relationship between PhoneService and churn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381000" lvl="0" indent="4000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H1: There is a relationship between PhoneService and churn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381000" lvl="0" indent="4000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(significant level of 0.05)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g2087e3500f6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75" y="3712200"/>
            <a:ext cx="5237972" cy="10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87e3500f6_2_19"/>
          <p:cNvSpPr txBox="1"/>
          <p:nvPr/>
        </p:nvSpPr>
        <p:spPr>
          <a:xfrm>
            <a:off x="2212075" y="6217788"/>
            <a:ext cx="486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1202F"/>
                </a:solidFill>
                <a:latin typeface="Calibri"/>
                <a:ea typeface="Calibri"/>
                <a:cs typeface="Calibri"/>
                <a:sym typeface="Calibri"/>
              </a:rPr>
              <a:t>  p-value : &lt;0.0000</a:t>
            </a:r>
            <a:endParaRPr/>
          </a:p>
        </p:txBody>
      </p:sp>
      <p:pic>
        <p:nvPicPr>
          <p:cNvPr id="297" name="Google Shape;297;g2087e3500f6_2_1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4045" y="6126307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087e3500f6_2_1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3131" y="6126307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087e3500f6_2_19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8883" t="15059" r="19001" b="14898"/>
          <a:stretch/>
        </p:blipFill>
        <p:spPr>
          <a:xfrm>
            <a:off x="507056" y="798901"/>
            <a:ext cx="894915" cy="10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087e3500f6_2_19"/>
          <p:cNvSpPr txBox="1"/>
          <p:nvPr/>
        </p:nvSpPr>
        <p:spPr>
          <a:xfrm>
            <a:off x="1458974" y="1010976"/>
            <a:ext cx="716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C11019"/>
              </a:buClr>
              <a:buSzPts val="900"/>
              <a:buFont typeface="Noto Sans Symbols"/>
              <a:buChar char="▪"/>
            </a:pPr>
            <a:r>
              <a:rPr lang="en-US" sz="1600" b="1">
                <a:solidFill>
                  <a:srgbClr val="C11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Does demographic information of Customers contribute to Customer churn rate ?</a:t>
            </a:r>
            <a:endParaRPr sz="1000">
              <a:solidFill>
                <a:srgbClr val="C11019"/>
              </a:solidFill>
            </a:endParaRPr>
          </a:p>
        </p:txBody>
      </p:sp>
      <p:sp>
        <p:nvSpPr>
          <p:cNvPr id="301" name="Google Shape;301;g2087e3500f6_2_19"/>
          <p:cNvSpPr/>
          <p:nvPr/>
        </p:nvSpPr>
        <p:spPr>
          <a:xfrm>
            <a:off x="5453900" y="2254001"/>
            <a:ext cx="3554400" cy="33879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087e3500f6_2_19"/>
          <p:cNvSpPr txBox="1"/>
          <p:nvPr/>
        </p:nvSpPr>
        <p:spPr>
          <a:xfrm>
            <a:off x="5314400" y="2092725"/>
            <a:ext cx="3833400" cy="3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3810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★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 dependents (&lt;0.0000) &lt; 0.05. p-value senior citizen (&lt;0.000) &lt; 0.05.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 H0.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sufficient evidence that supports H1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★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Demographic information of Senior Citizen, Dependents, and Partners will affect customers' churn rate. Gender has no relationship with churn.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g2087e3500f6_2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5" y="2422978"/>
            <a:ext cx="5384551" cy="10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087e3500f6_2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75" y="3733100"/>
            <a:ext cx="5143750" cy="13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87e3500f6_2_34"/>
          <p:cNvSpPr txBox="1"/>
          <p:nvPr/>
        </p:nvSpPr>
        <p:spPr>
          <a:xfrm>
            <a:off x="2212075" y="6217788"/>
            <a:ext cx="486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1202F"/>
                </a:solidFill>
                <a:latin typeface="Calibri"/>
                <a:ea typeface="Calibri"/>
                <a:cs typeface="Calibri"/>
                <a:sym typeface="Calibri"/>
              </a:rPr>
              <a:t>  p-value : &lt;0.0000 | X-squared : 348.71</a:t>
            </a:r>
            <a:endParaRPr/>
          </a:p>
        </p:txBody>
      </p:sp>
      <p:pic>
        <p:nvPicPr>
          <p:cNvPr id="311" name="Google Shape;311;g2087e3500f6_2_3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4045" y="6126307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087e3500f6_2_3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9131" y="6126319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087e3500f6_2_34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8883" t="15059" r="19001" b="14898"/>
          <a:stretch/>
        </p:blipFill>
        <p:spPr>
          <a:xfrm>
            <a:off x="507056" y="798901"/>
            <a:ext cx="894915" cy="10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087e3500f6_2_34"/>
          <p:cNvSpPr txBox="1"/>
          <p:nvPr/>
        </p:nvSpPr>
        <p:spPr>
          <a:xfrm>
            <a:off x="1458974" y="884651"/>
            <a:ext cx="7162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11019"/>
              </a:buClr>
              <a:buSzPts val="1600"/>
              <a:buFont typeface="Helvetica Neue"/>
              <a:buChar char="▪"/>
            </a:pPr>
            <a:r>
              <a:rPr lang="en-US" sz="1600" b="1">
                <a:solidFill>
                  <a:srgbClr val="C11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Customers with less tenure more likely to be Churned ?</a:t>
            </a:r>
            <a:endParaRPr sz="1600" b="1">
              <a:solidFill>
                <a:srgbClr val="C1101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g2087e3500f6_2_34"/>
          <p:cNvSpPr/>
          <p:nvPr/>
        </p:nvSpPr>
        <p:spPr>
          <a:xfrm>
            <a:off x="5453900" y="2254001"/>
            <a:ext cx="3554400" cy="3446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087e3500f6_2_34"/>
          <p:cNvSpPr txBox="1"/>
          <p:nvPr/>
        </p:nvSpPr>
        <p:spPr>
          <a:xfrm>
            <a:off x="5453900" y="2096550"/>
            <a:ext cx="35544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3810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★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 (&lt;0.000) &lt; 0.05.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 H0.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sufficient evidence that supports H1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★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duration of tenure is less than the mean that the customer churn is 38%, and the duration of tenure is more than the mean that the customer churn is 18.1%. So Customers with less tenure are more likely to be Churned.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g2087e3500f6_2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75" y="2254000"/>
            <a:ext cx="5156773" cy="112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087e3500f6_2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75" y="3597474"/>
            <a:ext cx="5386978" cy="11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</a:t>
            </a:r>
            <a:endParaRPr/>
          </a:p>
        </p:txBody>
      </p:sp>
      <p:grpSp>
        <p:nvGrpSpPr>
          <p:cNvPr id="89" name="Google Shape;89;p2"/>
          <p:cNvGrpSpPr/>
          <p:nvPr/>
        </p:nvGrpSpPr>
        <p:grpSpPr>
          <a:xfrm>
            <a:off x="609600" y="2365371"/>
            <a:ext cx="7918731" cy="3271666"/>
            <a:chOff x="0" y="536571"/>
            <a:chExt cx="7918731" cy="3271666"/>
          </a:xfrm>
        </p:grpSpPr>
        <p:sp>
          <p:nvSpPr>
            <p:cNvPr id="90" name="Google Shape;90;p2"/>
            <p:cNvSpPr/>
            <p:nvPr/>
          </p:nvSpPr>
          <p:spPr>
            <a:xfrm>
              <a:off x="2291168" y="1176919"/>
              <a:ext cx="495300" cy="9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 txBox="1"/>
            <p:nvPr/>
          </p:nvSpPr>
          <p:spPr>
            <a:xfrm>
              <a:off x="2525711" y="1220009"/>
              <a:ext cx="26400" cy="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075" y="536571"/>
              <a:ext cx="2286900" cy="1372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73057" y="603553"/>
              <a:ext cx="2152800" cy="12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50" tIns="117625" rIns="112050" bIns="11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lt1"/>
                  </a:solidFill>
                </a:rPr>
                <a:t>Introduction</a:t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104046" y="1176919"/>
              <a:ext cx="495300" cy="9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 txBox="1"/>
            <p:nvPr/>
          </p:nvSpPr>
          <p:spPr>
            <a:xfrm>
              <a:off x="5338589" y="1220009"/>
              <a:ext cx="26400" cy="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18953" y="536571"/>
              <a:ext cx="2286900" cy="1372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 txBox="1"/>
            <p:nvPr/>
          </p:nvSpPr>
          <p:spPr>
            <a:xfrm>
              <a:off x="2885935" y="603553"/>
              <a:ext cx="2152800" cy="12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50" tIns="117625" rIns="112050" bIns="11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Scope of Project</a:t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143446" y="1906907"/>
              <a:ext cx="5631900" cy="49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4131"/>
                  </a:lnTo>
                  <a:lnTo>
                    <a:pt x="0" y="64131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3817950" y="2152642"/>
              <a:ext cx="282900" cy="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31831" y="536571"/>
              <a:ext cx="2286900" cy="1372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5698813" y="603553"/>
              <a:ext cx="2152800" cy="12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50" tIns="117625" rIns="112050" bIns="11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Exploratory Data Analysis (EDA)</a:t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285092" y="3075040"/>
              <a:ext cx="488400" cy="9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1764"/>
                  </a:moveTo>
                  <a:lnTo>
                    <a:pt x="64202" y="61764"/>
                  </a:lnTo>
                  <a:lnTo>
                    <a:pt x="64202" y="60000"/>
                  </a:ln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2516275" y="3118130"/>
              <a:ext cx="25800" cy="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0" y="2436037"/>
              <a:ext cx="2286900" cy="1372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66982" y="2503019"/>
              <a:ext cx="2152800" cy="12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50" tIns="117625" rIns="112050" bIns="11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 </a:t>
              </a:r>
              <a:r>
                <a:rPr lang="en-US" sz="2300">
                  <a:solidFill>
                    <a:schemeClr val="lt1"/>
                  </a:solidFill>
                </a:rPr>
                <a:t>of</a:t>
              </a:r>
              <a:r>
                <a:rPr lang="en-US" sz="2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00">
                  <a:solidFill>
                    <a:schemeClr val="lt1"/>
                  </a:solidFill>
                </a:rPr>
                <a:t>Statistical Tests</a:t>
              </a:r>
              <a:endParaRPr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5331685" y="3118130"/>
              <a:ext cx="27000" cy="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05803" y="2434692"/>
              <a:ext cx="2286900" cy="1372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2872785" y="2501674"/>
              <a:ext cx="2152800" cy="12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50" tIns="117625" rIns="112050" bIns="1176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lt1"/>
                  </a:solidFill>
                </a:rPr>
                <a:t>Model </a:t>
              </a:r>
              <a:endParaRPr sz="2300">
                <a:solidFill>
                  <a:schemeClr val="lt1"/>
                </a:solidFill>
              </a:endParaRPr>
            </a:p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lt1"/>
                  </a:solidFill>
                </a:rPr>
                <a:t>Building and Evaluation</a:t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090896" y="3075040"/>
              <a:ext cx="508500" cy="9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631831" y="2434692"/>
              <a:ext cx="2286900" cy="1372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lt1"/>
                  </a:solidFill>
                </a:rPr>
                <a:t>Results &amp; Conclusion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"/>
          <p:cNvSpPr/>
          <p:nvPr/>
        </p:nvSpPr>
        <p:spPr>
          <a:xfrm>
            <a:off x="2260579" y="2526054"/>
            <a:ext cx="1613304" cy="1489871"/>
          </a:xfrm>
          <a:custGeom>
            <a:avLst/>
            <a:gdLst/>
            <a:ahLst/>
            <a:cxnLst/>
            <a:rect l="l" t="t" r="r" b="b"/>
            <a:pathLst>
              <a:path w="69509" h="64184" extrusionOk="0">
                <a:moveTo>
                  <a:pt x="34755" y="0"/>
                </a:moveTo>
                <a:cubicBezTo>
                  <a:pt x="31465" y="0"/>
                  <a:pt x="28176" y="1253"/>
                  <a:pt x="25670" y="3760"/>
                </a:cubicBezTo>
                <a:lnTo>
                  <a:pt x="0" y="29430"/>
                </a:lnTo>
                <a:lnTo>
                  <a:pt x="34755" y="64184"/>
                </a:lnTo>
                <a:lnTo>
                  <a:pt x="69509" y="29430"/>
                </a:lnTo>
                <a:lnTo>
                  <a:pt x="43839" y="3760"/>
                </a:lnTo>
                <a:cubicBezTo>
                  <a:pt x="41333" y="1253"/>
                  <a:pt x="38044" y="0"/>
                  <a:pt x="34755" y="0"/>
                </a:cubicBezTo>
                <a:close/>
              </a:path>
            </a:pathLst>
          </a:custGeom>
          <a:solidFill>
            <a:srgbClr val="24D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4" name="Google Shape;324;p9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Analytical Methods</a:t>
            </a:r>
            <a:endParaRPr/>
          </a:p>
        </p:txBody>
      </p:sp>
      <p:sp>
        <p:nvSpPr>
          <p:cNvPr id="325" name="Google Shape;325;p9"/>
          <p:cNvSpPr/>
          <p:nvPr/>
        </p:nvSpPr>
        <p:spPr>
          <a:xfrm>
            <a:off x="2260579" y="4015925"/>
            <a:ext cx="1613327" cy="1489825"/>
          </a:xfrm>
          <a:custGeom>
            <a:avLst/>
            <a:gdLst/>
            <a:ahLst/>
            <a:cxnLst/>
            <a:rect l="l" t="t" r="r" b="b"/>
            <a:pathLst>
              <a:path w="69510" h="64182" extrusionOk="0">
                <a:moveTo>
                  <a:pt x="34755" y="1"/>
                </a:moveTo>
                <a:lnTo>
                  <a:pt x="0" y="34755"/>
                </a:lnTo>
                <a:lnTo>
                  <a:pt x="25670" y="60413"/>
                </a:lnTo>
                <a:cubicBezTo>
                  <a:pt x="28183" y="62925"/>
                  <a:pt x="31472" y="64181"/>
                  <a:pt x="34761" y="64181"/>
                </a:cubicBezTo>
                <a:cubicBezTo>
                  <a:pt x="38050" y="64181"/>
                  <a:pt x="41339" y="62925"/>
                  <a:pt x="43851" y="60413"/>
                </a:cubicBezTo>
                <a:lnTo>
                  <a:pt x="69509" y="34755"/>
                </a:lnTo>
                <a:lnTo>
                  <a:pt x="34755" y="1"/>
                </a:lnTo>
                <a:close/>
              </a:path>
            </a:pathLst>
          </a:custGeom>
          <a:solidFill>
            <a:srgbClr val="0C8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6" name="Google Shape;326;p9"/>
          <p:cNvSpPr/>
          <p:nvPr/>
        </p:nvSpPr>
        <p:spPr>
          <a:xfrm>
            <a:off x="3066968" y="3209174"/>
            <a:ext cx="1519095" cy="1613501"/>
          </a:xfrm>
          <a:custGeom>
            <a:avLst/>
            <a:gdLst/>
            <a:ahLst/>
            <a:cxnLst/>
            <a:rect l="l" t="t" r="r" b="b"/>
            <a:pathLst>
              <a:path w="65450" h="69510" extrusionOk="0">
                <a:moveTo>
                  <a:pt x="34755" y="1"/>
                </a:moveTo>
                <a:lnTo>
                  <a:pt x="1" y="34755"/>
                </a:lnTo>
                <a:lnTo>
                  <a:pt x="34755" y="69509"/>
                </a:lnTo>
                <a:lnTo>
                  <a:pt x="60425" y="43839"/>
                </a:lnTo>
                <a:cubicBezTo>
                  <a:pt x="65449" y="38827"/>
                  <a:pt x="65449" y="30683"/>
                  <a:pt x="60425" y="25658"/>
                </a:cubicBezTo>
                <a:lnTo>
                  <a:pt x="34755" y="1"/>
                </a:lnTo>
                <a:close/>
              </a:path>
            </a:pathLst>
          </a:custGeom>
          <a:solidFill>
            <a:srgbClr val="C110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7" name="Google Shape;327;p9"/>
          <p:cNvSpPr/>
          <p:nvPr/>
        </p:nvSpPr>
        <p:spPr>
          <a:xfrm>
            <a:off x="4090831" y="3905921"/>
            <a:ext cx="236022" cy="235769"/>
          </a:xfrm>
          <a:custGeom>
            <a:avLst/>
            <a:gdLst/>
            <a:ahLst/>
            <a:cxnLst/>
            <a:rect l="l" t="t" r="r" b="b"/>
            <a:pathLst>
              <a:path w="10169" h="10157" extrusionOk="0">
                <a:moveTo>
                  <a:pt x="5084" y="2965"/>
                </a:moveTo>
                <a:cubicBezTo>
                  <a:pt x="6251" y="2965"/>
                  <a:pt x="7192" y="3917"/>
                  <a:pt x="7192" y="5084"/>
                </a:cubicBezTo>
                <a:cubicBezTo>
                  <a:pt x="7192" y="6251"/>
                  <a:pt x="6251" y="7191"/>
                  <a:pt x="5084" y="7191"/>
                </a:cubicBezTo>
                <a:cubicBezTo>
                  <a:pt x="3918" y="7191"/>
                  <a:pt x="2965" y="6251"/>
                  <a:pt x="2965" y="5084"/>
                </a:cubicBezTo>
                <a:cubicBezTo>
                  <a:pt x="2965" y="3917"/>
                  <a:pt x="3918" y="2965"/>
                  <a:pt x="5084" y="2965"/>
                </a:cubicBezTo>
                <a:close/>
                <a:moveTo>
                  <a:pt x="4656" y="0"/>
                </a:moveTo>
                <a:cubicBezTo>
                  <a:pt x="4537" y="0"/>
                  <a:pt x="4442" y="83"/>
                  <a:pt x="4406" y="203"/>
                </a:cubicBezTo>
                <a:lnTo>
                  <a:pt x="4084" y="1346"/>
                </a:lnTo>
                <a:cubicBezTo>
                  <a:pt x="3751" y="1441"/>
                  <a:pt x="3441" y="1572"/>
                  <a:pt x="3156" y="1738"/>
                </a:cubicBezTo>
                <a:lnTo>
                  <a:pt x="2108" y="1143"/>
                </a:lnTo>
                <a:cubicBezTo>
                  <a:pt x="2067" y="1121"/>
                  <a:pt x="2025" y="1110"/>
                  <a:pt x="1983" y="1110"/>
                </a:cubicBezTo>
                <a:cubicBezTo>
                  <a:pt x="1914" y="1110"/>
                  <a:pt x="1846" y="1139"/>
                  <a:pt x="1786" y="1191"/>
                </a:cubicBezTo>
                <a:lnTo>
                  <a:pt x="1191" y="1786"/>
                </a:lnTo>
                <a:cubicBezTo>
                  <a:pt x="1108" y="1869"/>
                  <a:pt x="1096" y="2000"/>
                  <a:pt x="1155" y="2108"/>
                </a:cubicBezTo>
                <a:lnTo>
                  <a:pt x="1739" y="3155"/>
                </a:lnTo>
                <a:cubicBezTo>
                  <a:pt x="1572" y="3441"/>
                  <a:pt x="1441" y="3751"/>
                  <a:pt x="1358" y="4072"/>
                </a:cubicBezTo>
                <a:lnTo>
                  <a:pt x="203" y="4405"/>
                </a:lnTo>
                <a:cubicBezTo>
                  <a:pt x="84" y="4429"/>
                  <a:pt x="0" y="4536"/>
                  <a:pt x="0" y="4655"/>
                </a:cubicBezTo>
                <a:lnTo>
                  <a:pt x="0" y="5501"/>
                </a:lnTo>
                <a:cubicBezTo>
                  <a:pt x="0" y="5620"/>
                  <a:pt x="84" y="5727"/>
                  <a:pt x="203" y="5763"/>
                </a:cubicBezTo>
                <a:lnTo>
                  <a:pt x="1358" y="6084"/>
                </a:lnTo>
                <a:cubicBezTo>
                  <a:pt x="1441" y="6406"/>
                  <a:pt x="1572" y="6727"/>
                  <a:pt x="1739" y="7001"/>
                </a:cubicBezTo>
                <a:lnTo>
                  <a:pt x="1155" y="8049"/>
                </a:lnTo>
                <a:cubicBezTo>
                  <a:pt x="1096" y="8156"/>
                  <a:pt x="1108" y="8287"/>
                  <a:pt x="1191" y="8370"/>
                </a:cubicBezTo>
                <a:lnTo>
                  <a:pt x="1786" y="8966"/>
                </a:lnTo>
                <a:cubicBezTo>
                  <a:pt x="1843" y="9022"/>
                  <a:pt x="1909" y="9050"/>
                  <a:pt x="1975" y="9050"/>
                </a:cubicBezTo>
                <a:cubicBezTo>
                  <a:pt x="2020" y="9050"/>
                  <a:pt x="2065" y="9037"/>
                  <a:pt x="2108" y="9013"/>
                </a:cubicBezTo>
                <a:lnTo>
                  <a:pt x="3156" y="8430"/>
                </a:lnTo>
                <a:cubicBezTo>
                  <a:pt x="3441" y="8596"/>
                  <a:pt x="3751" y="8715"/>
                  <a:pt x="4084" y="8811"/>
                </a:cubicBezTo>
                <a:lnTo>
                  <a:pt x="4406" y="9966"/>
                </a:lnTo>
                <a:cubicBezTo>
                  <a:pt x="4442" y="10085"/>
                  <a:pt x="4537" y="10156"/>
                  <a:pt x="4656" y="10156"/>
                </a:cubicBezTo>
                <a:lnTo>
                  <a:pt x="5513" y="10156"/>
                </a:lnTo>
                <a:cubicBezTo>
                  <a:pt x="5632" y="10156"/>
                  <a:pt x="5739" y="10085"/>
                  <a:pt x="5763" y="9966"/>
                </a:cubicBezTo>
                <a:lnTo>
                  <a:pt x="6085" y="8811"/>
                </a:lnTo>
                <a:cubicBezTo>
                  <a:pt x="6418" y="8715"/>
                  <a:pt x="6728" y="8596"/>
                  <a:pt x="7013" y="8430"/>
                </a:cubicBezTo>
                <a:lnTo>
                  <a:pt x="8061" y="9013"/>
                </a:lnTo>
                <a:cubicBezTo>
                  <a:pt x="8104" y="9037"/>
                  <a:pt x="8149" y="9050"/>
                  <a:pt x="8194" y="9050"/>
                </a:cubicBezTo>
                <a:cubicBezTo>
                  <a:pt x="8260" y="9050"/>
                  <a:pt x="8326" y="9022"/>
                  <a:pt x="8382" y="8966"/>
                </a:cubicBezTo>
                <a:lnTo>
                  <a:pt x="8978" y="8370"/>
                </a:lnTo>
                <a:cubicBezTo>
                  <a:pt x="9061" y="8287"/>
                  <a:pt x="9073" y="8156"/>
                  <a:pt x="9014" y="8049"/>
                </a:cubicBezTo>
                <a:lnTo>
                  <a:pt x="8430" y="7001"/>
                </a:lnTo>
                <a:cubicBezTo>
                  <a:pt x="8597" y="6727"/>
                  <a:pt x="8728" y="6418"/>
                  <a:pt x="8811" y="6084"/>
                </a:cubicBezTo>
                <a:lnTo>
                  <a:pt x="9966" y="5763"/>
                </a:lnTo>
                <a:cubicBezTo>
                  <a:pt x="10085" y="5727"/>
                  <a:pt x="10168" y="5620"/>
                  <a:pt x="10168" y="5501"/>
                </a:cubicBezTo>
                <a:lnTo>
                  <a:pt x="10168" y="4655"/>
                </a:lnTo>
                <a:cubicBezTo>
                  <a:pt x="10168" y="4536"/>
                  <a:pt x="10085" y="4429"/>
                  <a:pt x="9966" y="4405"/>
                </a:cubicBezTo>
                <a:lnTo>
                  <a:pt x="8811" y="4072"/>
                </a:lnTo>
                <a:cubicBezTo>
                  <a:pt x="8728" y="3751"/>
                  <a:pt x="8597" y="3441"/>
                  <a:pt x="8430" y="3155"/>
                </a:cubicBezTo>
                <a:lnTo>
                  <a:pt x="9014" y="2108"/>
                </a:lnTo>
                <a:cubicBezTo>
                  <a:pt x="9073" y="2000"/>
                  <a:pt x="9061" y="1869"/>
                  <a:pt x="8978" y="1786"/>
                </a:cubicBezTo>
                <a:lnTo>
                  <a:pt x="8382" y="1191"/>
                </a:lnTo>
                <a:cubicBezTo>
                  <a:pt x="8323" y="1139"/>
                  <a:pt x="8255" y="1110"/>
                  <a:pt x="8186" y="1110"/>
                </a:cubicBezTo>
                <a:cubicBezTo>
                  <a:pt x="8144" y="1110"/>
                  <a:pt x="8101" y="1121"/>
                  <a:pt x="8061" y="1143"/>
                </a:cubicBezTo>
                <a:lnTo>
                  <a:pt x="7013" y="1738"/>
                </a:lnTo>
                <a:cubicBezTo>
                  <a:pt x="6728" y="1572"/>
                  <a:pt x="6418" y="1441"/>
                  <a:pt x="6085" y="1346"/>
                </a:cubicBezTo>
                <a:lnTo>
                  <a:pt x="5763" y="203"/>
                </a:lnTo>
                <a:cubicBezTo>
                  <a:pt x="5727" y="83"/>
                  <a:pt x="5632" y="0"/>
                  <a:pt x="55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9"/>
          <p:cNvSpPr/>
          <p:nvPr/>
        </p:nvSpPr>
        <p:spPr>
          <a:xfrm>
            <a:off x="3357697" y="4361094"/>
            <a:ext cx="1159827" cy="1158048"/>
          </a:xfrm>
          <a:custGeom>
            <a:avLst/>
            <a:gdLst/>
            <a:ahLst/>
            <a:cxnLst/>
            <a:rect l="l" t="t" r="r" b="b"/>
            <a:pathLst>
              <a:path w="49971" h="49889" extrusionOk="0">
                <a:moveTo>
                  <a:pt x="3715" y="1"/>
                </a:moveTo>
                <a:cubicBezTo>
                  <a:pt x="1667" y="1"/>
                  <a:pt x="0" y="1668"/>
                  <a:pt x="0" y="3727"/>
                </a:cubicBezTo>
                <a:lnTo>
                  <a:pt x="0" y="24504"/>
                </a:lnTo>
                <a:cubicBezTo>
                  <a:pt x="0" y="38365"/>
                  <a:pt x="11112" y="49888"/>
                  <a:pt x="24952" y="49888"/>
                </a:cubicBezTo>
                <a:cubicBezTo>
                  <a:pt x="25009" y="49888"/>
                  <a:pt x="25065" y="49888"/>
                  <a:pt x="25122" y="49888"/>
                </a:cubicBezTo>
                <a:cubicBezTo>
                  <a:pt x="38755" y="49793"/>
                  <a:pt x="49780" y="38767"/>
                  <a:pt x="49875" y="25135"/>
                </a:cubicBezTo>
                <a:cubicBezTo>
                  <a:pt x="49971" y="11216"/>
                  <a:pt x="38410" y="1"/>
                  <a:pt x="24491" y="1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Ridge </a:t>
            </a:r>
            <a:r>
              <a:rPr lang="en-US"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Regularization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9"/>
          <p:cNvSpPr/>
          <p:nvPr/>
        </p:nvSpPr>
        <p:spPr>
          <a:xfrm>
            <a:off x="3357697" y="2629883"/>
            <a:ext cx="1159827" cy="1157770"/>
          </a:xfrm>
          <a:custGeom>
            <a:avLst/>
            <a:gdLst/>
            <a:ahLst/>
            <a:cxnLst/>
            <a:rect l="l" t="t" r="r" b="b"/>
            <a:pathLst>
              <a:path w="49971" h="49877" extrusionOk="0">
                <a:moveTo>
                  <a:pt x="24931" y="0"/>
                </a:moveTo>
                <a:cubicBezTo>
                  <a:pt x="11101" y="0"/>
                  <a:pt x="0" y="11531"/>
                  <a:pt x="0" y="25385"/>
                </a:cubicBezTo>
                <a:lnTo>
                  <a:pt x="0" y="46162"/>
                </a:lnTo>
                <a:cubicBezTo>
                  <a:pt x="0" y="48209"/>
                  <a:pt x="1667" y="49876"/>
                  <a:pt x="3715" y="49876"/>
                </a:cubicBezTo>
                <a:lnTo>
                  <a:pt x="24491" y="49876"/>
                </a:lnTo>
                <a:cubicBezTo>
                  <a:pt x="38410" y="49876"/>
                  <a:pt x="49971" y="38673"/>
                  <a:pt x="49875" y="24754"/>
                </a:cubicBezTo>
                <a:cubicBezTo>
                  <a:pt x="49780" y="11122"/>
                  <a:pt x="38755" y="96"/>
                  <a:pt x="25122" y="1"/>
                </a:cubicBezTo>
                <a:cubicBezTo>
                  <a:pt x="25058" y="1"/>
                  <a:pt x="24995" y="0"/>
                  <a:pt x="24931" y="0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Stepwise Regression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9"/>
          <p:cNvSpPr/>
          <p:nvPr/>
        </p:nvSpPr>
        <p:spPr>
          <a:xfrm>
            <a:off x="1548199" y="3209174"/>
            <a:ext cx="1518793" cy="1613501"/>
          </a:xfrm>
          <a:custGeom>
            <a:avLst/>
            <a:gdLst/>
            <a:ahLst/>
            <a:cxnLst/>
            <a:rect l="l" t="t" r="r" b="b"/>
            <a:pathLst>
              <a:path w="65437" h="69510" extrusionOk="0">
                <a:moveTo>
                  <a:pt x="30682" y="1"/>
                </a:moveTo>
                <a:lnTo>
                  <a:pt x="5025" y="25658"/>
                </a:lnTo>
                <a:cubicBezTo>
                  <a:pt x="0" y="30683"/>
                  <a:pt x="0" y="38827"/>
                  <a:pt x="5025" y="43839"/>
                </a:cubicBezTo>
                <a:lnTo>
                  <a:pt x="30682" y="69509"/>
                </a:lnTo>
                <a:lnTo>
                  <a:pt x="65437" y="34755"/>
                </a:lnTo>
                <a:lnTo>
                  <a:pt x="30682" y="1"/>
                </a:lnTo>
                <a:close/>
              </a:path>
            </a:pathLst>
          </a:custGeom>
          <a:solidFill>
            <a:srgbClr val="ED9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1627507" y="2629883"/>
            <a:ext cx="1159827" cy="1157770"/>
          </a:xfrm>
          <a:custGeom>
            <a:avLst/>
            <a:gdLst/>
            <a:ahLst/>
            <a:cxnLst/>
            <a:rect l="l" t="t" r="r" b="b"/>
            <a:pathLst>
              <a:path w="49971" h="49877" extrusionOk="0">
                <a:moveTo>
                  <a:pt x="25040" y="0"/>
                </a:moveTo>
                <a:cubicBezTo>
                  <a:pt x="24976" y="0"/>
                  <a:pt x="24912" y="1"/>
                  <a:pt x="24849" y="1"/>
                </a:cubicBezTo>
                <a:cubicBezTo>
                  <a:pt x="11216" y="96"/>
                  <a:pt x="191" y="11122"/>
                  <a:pt x="95" y="24754"/>
                </a:cubicBezTo>
                <a:cubicBezTo>
                  <a:pt x="0" y="38673"/>
                  <a:pt x="11561" y="49876"/>
                  <a:pt x="25480" y="49876"/>
                </a:cubicBezTo>
                <a:lnTo>
                  <a:pt x="46256" y="49876"/>
                </a:lnTo>
                <a:cubicBezTo>
                  <a:pt x="48316" y="49876"/>
                  <a:pt x="49971" y="48209"/>
                  <a:pt x="49971" y="46162"/>
                </a:cubicBezTo>
                <a:lnTo>
                  <a:pt x="49971" y="25385"/>
                </a:lnTo>
                <a:cubicBezTo>
                  <a:pt x="49971" y="11531"/>
                  <a:pt x="38870" y="0"/>
                  <a:pt x="25040" y="0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Logistic Regression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1627750" y="4360968"/>
            <a:ext cx="1159827" cy="1158048"/>
          </a:xfrm>
          <a:custGeom>
            <a:avLst/>
            <a:gdLst/>
            <a:ahLst/>
            <a:cxnLst/>
            <a:rect l="l" t="t" r="r" b="b"/>
            <a:pathLst>
              <a:path w="49971" h="49889" extrusionOk="0">
                <a:moveTo>
                  <a:pt x="25480" y="1"/>
                </a:moveTo>
                <a:cubicBezTo>
                  <a:pt x="11561" y="1"/>
                  <a:pt x="0" y="11216"/>
                  <a:pt x="95" y="25135"/>
                </a:cubicBezTo>
                <a:cubicBezTo>
                  <a:pt x="191" y="38767"/>
                  <a:pt x="11216" y="49793"/>
                  <a:pt x="24849" y="49888"/>
                </a:cubicBezTo>
                <a:cubicBezTo>
                  <a:pt x="24905" y="49888"/>
                  <a:pt x="24962" y="49888"/>
                  <a:pt x="25019" y="49888"/>
                </a:cubicBezTo>
                <a:cubicBezTo>
                  <a:pt x="38858" y="49888"/>
                  <a:pt x="49971" y="38365"/>
                  <a:pt x="49971" y="24504"/>
                </a:cubicBezTo>
                <a:lnTo>
                  <a:pt x="49971" y="3727"/>
                </a:lnTo>
                <a:cubicBezTo>
                  <a:pt x="49971" y="1668"/>
                  <a:pt x="48316" y="1"/>
                  <a:pt x="46256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Lasso  </a:t>
            </a:r>
            <a:r>
              <a:rPr lang="en-US" sz="1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Regularization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3" name="Google Shape;333;p9"/>
          <p:cNvSpPr/>
          <p:nvPr/>
        </p:nvSpPr>
        <p:spPr>
          <a:xfrm>
            <a:off x="2252699" y="3216916"/>
            <a:ext cx="1629063" cy="1598018"/>
          </a:xfrm>
          <a:custGeom>
            <a:avLst/>
            <a:gdLst/>
            <a:ahLst/>
            <a:cxnLst/>
            <a:rect l="l" t="t" r="r" b="b"/>
            <a:pathLst>
              <a:path w="70188" h="68843" extrusionOk="0">
                <a:moveTo>
                  <a:pt x="35094" y="1"/>
                </a:moveTo>
                <a:cubicBezTo>
                  <a:pt x="33329" y="1"/>
                  <a:pt x="31564" y="674"/>
                  <a:pt x="30218" y="2019"/>
                </a:cubicBezTo>
                <a:lnTo>
                  <a:pt x="2691" y="29546"/>
                </a:lnTo>
                <a:cubicBezTo>
                  <a:pt x="0" y="32249"/>
                  <a:pt x="0" y="36607"/>
                  <a:pt x="2691" y="39297"/>
                </a:cubicBezTo>
                <a:lnTo>
                  <a:pt x="30218" y="66825"/>
                </a:lnTo>
                <a:cubicBezTo>
                  <a:pt x="31564" y="68170"/>
                  <a:pt x="33329" y="68843"/>
                  <a:pt x="35094" y="68843"/>
                </a:cubicBezTo>
                <a:cubicBezTo>
                  <a:pt x="36859" y="68843"/>
                  <a:pt x="38624" y="68170"/>
                  <a:pt x="39969" y="66825"/>
                </a:cubicBezTo>
                <a:lnTo>
                  <a:pt x="67497" y="39297"/>
                </a:lnTo>
                <a:cubicBezTo>
                  <a:pt x="70187" y="36607"/>
                  <a:pt x="70187" y="32249"/>
                  <a:pt x="67497" y="29546"/>
                </a:cubicBezTo>
                <a:lnTo>
                  <a:pt x="39969" y="2019"/>
                </a:lnTo>
                <a:cubicBezTo>
                  <a:pt x="38624" y="674"/>
                  <a:pt x="36859" y="1"/>
                  <a:pt x="3509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METHODS</a:t>
            </a:r>
            <a:endParaRPr sz="20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4" name="Google Shape;334;p9"/>
          <p:cNvSpPr/>
          <p:nvPr/>
        </p:nvSpPr>
        <p:spPr>
          <a:xfrm>
            <a:off x="2915507" y="3555888"/>
            <a:ext cx="303447" cy="231916"/>
          </a:xfrm>
          <a:custGeom>
            <a:avLst/>
            <a:gdLst/>
            <a:ahLst/>
            <a:cxnLst/>
            <a:rect l="l" t="t" r="r" b="b"/>
            <a:pathLst>
              <a:path w="13074" h="9991" extrusionOk="0">
                <a:moveTo>
                  <a:pt x="2239" y="1299"/>
                </a:moveTo>
                <a:cubicBezTo>
                  <a:pt x="2453" y="2299"/>
                  <a:pt x="2870" y="3716"/>
                  <a:pt x="3727" y="4930"/>
                </a:cubicBezTo>
                <a:cubicBezTo>
                  <a:pt x="1893" y="4204"/>
                  <a:pt x="1203" y="2203"/>
                  <a:pt x="965" y="1299"/>
                </a:cubicBezTo>
                <a:close/>
                <a:moveTo>
                  <a:pt x="12109" y="1299"/>
                </a:moveTo>
                <a:cubicBezTo>
                  <a:pt x="11990" y="1751"/>
                  <a:pt x="11764" y="2465"/>
                  <a:pt x="11347" y="3156"/>
                </a:cubicBezTo>
                <a:cubicBezTo>
                  <a:pt x="10787" y="4061"/>
                  <a:pt x="10097" y="4668"/>
                  <a:pt x="9251" y="4966"/>
                </a:cubicBezTo>
                <a:cubicBezTo>
                  <a:pt x="10133" y="3751"/>
                  <a:pt x="10561" y="2299"/>
                  <a:pt x="10775" y="1299"/>
                </a:cubicBezTo>
                <a:close/>
                <a:moveTo>
                  <a:pt x="2048" y="1"/>
                </a:moveTo>
                <a:cubicBezTo>
                  <a:pt x="2048" y="1"/>
                  <a:pt x="2048" y="179"/>
                  <a:pt x="2096" y="477"/>
                </a:cubicBezTo>
                <a:lnTo>
                  <a:pt x="0" y="477"/>
                </a:lnTo>
                <a:lnTo>
                  <a:pt x="72" y="941"/>
                </a:lnTo>
                <a:cubicBezTo>
                  <a:pt x="84" y="989"/>
                  <a:pt x="798" y="5585"/>
                  <a:pt x="4656" y="5978"/>
                </a:cubicBezTo>
                <a:cubicBezTo>
                  <a:pt x="4977" y="6275"/>
                  <a:pt x="5334" y="6537"/>
                  <a:pt x="5739" y="6752"/>
                </a:cubicBezTo>
                <a:cubicBezTo>
                  <a:pt x="5751" y="6752"/>
                  <a:pt x="5775" y="6764"/>
                  <a:pt x="5787" y="6775"/>
                </a:cubicBezTo>
                <a:lnTo>
                  <a:pt x="5787" y="8692"/>
                </a:lnTo>
                <a:lnTo>
                  <a:pt x="3846" y="8692"/>
                </a:lnTo>
                <a:lnTo>
                  <a:pt x="3215" y="9990"/>
                </a:lnTo>
                <a:lnTo>
                  <a:pt x="10144" y="9990"/>
                </a:lnTo>
                <a:lnTo>
                  <a:pt x="9525" y="8692"/>
                </a:lnTo>
                <a:lnTo>
                  <a:pt x="7180" y="8692"/>
                </a:lnTo>
                <a:lnTo>
                  <a:pt x="7180" y="6787"/>
                </a:lnTo>
                <a:cubicBezTo>
                  <a:pt x="7204" y="6775"/>
                  <a:pt x="7239" y="6764"/>
                  <a:pt x="7275" y="6752"/>
                </a:cubicBezTo>
                <a:cubicBezTo>
                  <a:pt x="7668" y="6537"/>
                  <a:pt x="8025" y="6275"/>
                  <a:pt x="8347" y="5990"/>
                </a:cubicBezTo>
                <a:cubicBezTo>
                  <a:pt x="12276" y="5656"/>
                  <a:pt x="13002" y="1001"/>
                  <a:pt x="13002" y="941"/>
                </a:cubicBezTo>
                <a:lnTo>
                  <a:pt x="13073" y="477"/>
                </a:lnTo>
                <a:lnTo>
                  <a:pt x="10918" y="477"/>
                </a:lnTo>
                <a:cubicBezTo>
                  <a:pt x="10954" y="179"/>
                  <a:pt x="10966" y="1"/>
                  <a:pt x="1096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9"/>
          <p:cNvGrpSpPr/>
          <p:nvPr/>
        </p:nvGrpSpPr>
        <p:grpSpPr>
          <a:xfrm>
            <a:off x="5846100" y="5312446"/>
            <a:ext cx="2590800" cy="853029"/>
            <a:chOff x="5500850" y="634971"/>
            <a:chExt cx="2590800" cy="853029"/>
          </a:xfrm>
        </p:grpSpPr>
        <p:sp>
          <p:nvSpPr>
            <p:cNvPr id="336" name="Google Shape;336;p9"/>
            <p:cNvSpPr txBox="1"/>
            <p:nvPr/>
          </p:nvSpPr>
          <p:spPr>
            <a:xfrm>
              <a:off x="5500850" y="955200"/>
              <a:ext cx="25908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Reduces model complexity and prevents over-fitting of the model</a:t>
              </a:r>
              <a:endParaRPr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5604025" y="634971"/>
              <a:ext cx="2106600" cy="320100"/>
            </a:xfrm>
            <a:prstGeom prst="roundRect">
              <a:avLst>
                <a:gd name="adj" fmla="val 50000"/>
              </a:avLst>
            </a:pr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Ridge Regularization</a:t>
              </a: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9"/>
          <p:cNvGrpSpPr/>
          <p:nvPr/>
        </p:nvGrpSpPr>
        <p:grpSpPr>
          <a:xfrm>
            <a:off x="5715000" y="3044950"/>
            <a:ext cx="2590800" cy="878028"/>
            <a:chOff x="5500850" y="1561934"/>
            <a:chExt cx="2590800" cy="878028"/>
          </a:xfrm>
        </p:grpSpPr>
        <p:sp>
          <p:nvSpPr>
            <p:cNvPr id="339" name="Google Shape;339;p9"/>
            <p:cNvSpPr txBox="1"/>
            <p:nvPr/>
          </p:nvSpPr>
          <p:spPr>
            <a:xfrm>
              <a:off x="5500850" y="1907162"/>
              <a:ext cx="25908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Selection of statistically significant features for predictive modeling</a:t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5604025" y="1561934"/>
              <a:ext cx="2106600" cy="320100"/>
            </a:xfrm>
            <a:prstGeom prst="roundRect">
              <a:avLst>
                <a:gd name="adj" fmla="val 50000"/>
              </a:avLst>
            </a:pr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Stepwise Regression</a:t>
              </a: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9"/>
          <p:cNvGrpSpPr/>
          <p:nvPr/>
        </p:nvGrpSpPr>
        <p:grpSpPr>
          <a:xfrm>
            <a:off x="5715000" y="4121996"/>
            <a:ext cx="2590800" cy="870224"/>
            <a:chOff x="5500850" y="2564538"/>
            <a:chExt cx="2590800" cy="870224"/>
          </a:xfrm>
        </p:grpSpPr>
        <p:sp>
          <p:nvSpPr>
            <p:cNvPr id="342" name="Google Shape;342;p9"/>
            <p:cNvSpPr txBox="1"/>
            <p:nvPr/>
          </p:nvSpPr>
          <p:spPr>
            <a:xfrm>
              <a:off x="5500850" y="2901962"/>
              <a:ext cx="25908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Reduces model complexity and prevents over-fitting of the model</a:t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5604025" y="2564538"/>
              <a:ext cx="2225400" cy="371400"/>
            </a:xfrm>
            <a:prstGeom prst="roundRect">
              <a:avLst>
                <a:gd name="adj" fmla="val 50000"/>
              </a:avLst>
            </a:pr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Lasso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9"/>
          <p:cNvSpPr txBox="1"/>
          <p:nvPr/>
        </p:nvSpPr>
        <p:spPr>
          <a:xfrm>
            <a:off x="663848" y="1500000"/>
            <a:ext cx="8028156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SemiBold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Different analytical methods were used for feature selection and building statistical models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214" y="2438400"/>
            <a:ext cx="532800" cy="53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9"/>
          <p:cNvGrpSpPr/>
          <p:nvPr/>
        </p:nvGrpSpPr>
        <p:grpSpPr>
          <a:xfrm>
            <a:off x="5628725" y="2100187"/>
            <a:ext cx="2590800" cy="825787"/>
            <a:chOff x="5500850" y="3460000"/>
            <a:chExt cx="2590800" cy="825787"/>
          </a:xfrm>
        </p:grpSpPr>
        <p:sp>
          <p:nvSpPr>
            <p:cNvPr id="347" name="Google Shape;347;p9"/>
            <p:cNvSpPr txBox="1"/>
            <p:nvPr/>
          </p:nvSpPr>
          <p:spPr>
            <a:xfrm>
              <a:off x="5500850" y="3752987"/>
              <a:ext cx="25908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Designed to model and predict the data that has binomial outcome</a:t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5604050" y="3460000"/>
              <a:ext cx="2225400" cy="364800"/>
            </a:xfrm>
            <a:prstGeom prst="roundRect">
              <a:avLst>
                <a:gd name="adj" fmla="val 50000"/>
              </a:avLst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Logistic </a:t>
              </a:r>
              <a:r>
                <a:rPr lang="en-US" sz="1400" b="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Regression using GLM </a:t>
              </a: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9" name="Google Shape;349;p9" descr="Shape,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2488" y="3886200"/>
            <a:ext cx="218712" cy="21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5601" y="4992218"/>
            <a:ext cx="323354" cy="32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816b43221_7_0"/>
          <p:cNvSpPr txBox="1">
            <a:spLocks noGrp="1"/>
          </p:cNvSpPr>
          <p:nvPr>
            <p:ph type="ctrTitle"/>
          </p:nvPr>
        </p:nvSpPr>
        <p:spPr>
          <a:xfrm>
            <a:off x="457200" y="687351"/>
            <a:ext cx="8229600" cy="76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 Model</a:t>
            </a:r>
            <a:endParaRPr/>
          </a:p>
        </p:txBody>
      </p:sp>
      <p:sp>
        <p:nvSpPr>
          <p:cNvPr id="357" name="Google Shape;357;g20816b43221_7_0"/>
          <p:cNvSpPr txBox="1"/>
          <p:nvPr/>
        </p:nvSpPr>
        <p:spPr>
          <a:xfrm>
            <a:off x="1458975" y="6217825"/>
            <a:ext cx="64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1202F"/>
                </a:solidFill>
                <a:latin typeface="Calibri"/>
                <a:ea typeface="Calibri"/>
                <a:cs typeface="Calibri"/>
                <a:sym typeface="Calibri"/>
              </a:rPr>
              <a:t>RMSE: 0.22  | AIC :4198.7 | BIC : 4257 | AUC : 0.8351</a:t>
            </a:r>
            <a:endParaRPr/>
          </a:p>
        </p:txBody>
      </p:sp>
      <p:pic>
        <p:nvPicPr>
          <p:cNvPr id="358" name="Google Shape;358;g20816b43221_7_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795" y="6217832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0816b43221_7_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9531" y="6126307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0816b43221_7_0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8883" t="15059" r="19001" b="14898"/>
          <a:stretch/>
        </p:blipFill>
        <p:spPr>
          <a:xfrm>
            <a:off x="597556" y="1390726"/>
            <a:ext cx="894915" cy="10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0816b43221_7_0"/>
          <p:cNvSpPr/>
          <p:nvPr/>
        </p:nvSpPr>
        <p:spPr>
          <a:xfrm>
            <a:off x="4750801" y="2399876"/>
            <a:ext cx="4164600" cy="328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0816b43221_7_0"/>
          <p:cNvSpPr txBox="1"/>
          <p:nvPr/>
        </p:nvSpPr>
        <p:spPr>
          <a:xfrm>
            <a:off x="4968325" y="2533660"/>
            <a:ext cx="37851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 statistical method used for binary classification problems, where the goal is to predict a binary outcome (Churn 0 or 1)  based on one or more independent variables.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tenure, PhoneService, OnlineSecurity, TechSupport, PaperlessBilling, MonthlyCharges, SeniorCitizen, DeviceProtection are significant variables.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looking at the confusion matrix figure, the accuracy is 0.8053 (80.53%)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20816b43221_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50" y="2552286"/>
            <a:ext cx="4064941" cy="351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0816b43221_7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550" y="2552263"/>
            <a:ext cx="423862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"/>
          <p:cNvSpPr/>
          <p:nvPr/>
        </p:nvSpPr>
        <p:spPr>
          <a:xfrm>
            <a:off x="5125617" y="2809740"/>
            <a:ext cx="3789782" cy="288615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1"/>
          <p:cNvSpPr txBox="1"/>
          <p:nvPr/>
        </p:nvSpPr>
        <p:spPr>
          <a:xfrm>
            <a:off x="533400" y="4419600"/>
            <a:ext cx="8229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1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Stepwise -Forward Selection</a:t>
            </a:r>
            <a:endParaRPr dirty="0"/>
          </a:p>
        </p:txBody>
      </p:sp>
      <p:pic>
        <p:nvPicPr>
          <p:cNvPr id="372" name="Google Shape;372;p11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881" t="15063" r="19004" b="14892"/>
          <a:stretch/>
        </p:blipFill>
        <p:spPr>
          <a:xfrm>
            <a:off x="597556" y="1524001"/>
            <a:ext cx="894914" cy="100915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1"/>
          <p:cNvSpPr txBox="1"/>
          <p:nvPr/>
        </p:nvSpPr>
        <p:spPr>
          <a:xfrm>
            <a:off x="1752599" y="1524001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4" name="Google Shape;374;p11"/>
          <p:cNvPicPr preferRelativeResize="0"/>
          <p:nvPr/>
        </p:nvPicPr>
        <p:blipFill rotWithShape="1">
          <a:blip r:embed="rId4">
            <a:alphaModFix/>
          </a:blip>
          <a:srcRect t="-1870" b="1870"/>
          <a:stretch/>
        </p:blipFill>
        <p:spPr>
          <a:xfrm>
            <a:off x="457200" y="2533150"/>
            <a:ext cx="4267199" cy="33178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1"/>
          <p:cNvSpPr txBox="1"/>
          <p:nvPr/>
        </p:nvSpPr>
        <p:spPr>
          <a:xfrm>
            <a:off x="5127963" y="2721050"/>
            <a:ext cx="3785100" cy="3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095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★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selection, which starts with no predictors in the model, iteratively adds the most contributive predictors, and stops when the improvement is no longer statistically significant.  This is a way of selecting important variables to get a simple and easily interpretable model.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★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Contract（One year, Two year)</a:t>
            </a:r>
            <a:r>
              <a:rPr lang="en-US">
                <a:solidFill>
                  <a:schemeClr val="dk1"/>
                </a:solidFill>
              </a:rPr>
              <a:t>，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InternetService (Fiber optic,  No)</a:t>
            </a:r>
            <a:r>
              <a:rPr lang="en-US">
                <a:solidFill>
                  <a:schemeClr val="dk1"/>
                </a:solidFill>
              </a:rPr>
              <a:t>，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TotalCharges</a:t>
            </a:r>
            <a:r>
              <a:rPr lang="en-US">
                <a:solidFill>
                  <a:schemeClr val="dk1"/>
                </a:solidFill>
              </a:rPr>
              <a:t>，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PaymentMethod（Credit card (automatic), Electronic check, Mailed check)</a:t>
            </a:r>
            <a:r>
              <a:rPr lang="en-US">
                <a:solidFill>
                  <a:schemeClr val="dk1"/>
                </a:solidFill>
              </a:rPr>
              <a:t>，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StreamingTV</a:t>
            </a:r>
            <a:r>
              <a:rPr lang="en-US">
                <a:solidFill>
                  <a:schemeClr val="dk1"/>
                </a:solidFill>
              </a:rPr>
              <a:t>，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MultipleLines are the most contributive predictors.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11"/>
          <p:cNvSpPr txBox="1"/>
          <p:nvPr/>
        </p:nvSpPr>
        <p:spPr>
          <a:xfrm>
            <a:off x="1397000" y="6060400"/>
            <a:ext cx="66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1202F"/>
                </a:solidFill>
                <a:latin typeface="Calibri"/>
                <a:ea typeface="Calibri"/>
                <a:cs typeface="Calibri"/>
                <a:sym typeface="Calibri"/>
              </a:rPr>
              <a:t>RMSE: 0.01  | AIC :1768.383 | BIC : 1870.18 | AUC : 0.8439</a:t>
            </a:r>
            <a:endParaRPr/>
          </a:p>
        </p:txBody>
      </p:sp>
      <p:pic>
        <p:nvPicPr>
          <p:cNvPr id="377" name="Google Shape;377;p1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145" y="5968857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0606" y="5968857"/>
            <a:ext cx="520257" cy="58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Lasso Regularization</a:t>
            </a:r>
            <a:endParaRPr/>
          </a:p>
        </p:txBody>
      </p:sp>
      <p:pic>
        <p:nvPicPr>
          <p:cNvPr id="384" name="Google Shape;384;p12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881" t="15063" r="19004" b="14892"/>
          <a:stretch/>
        </p:blipFill>
        <p:spPr>
          <a:xfrm>
            <a:off x="629081" y="1238326"/>
            <a:ext cx="894915" cy="10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2"/>
          <p:cNvSpPr txBox="1"/>
          <p:nvPr/>
        </p:nvSpPr>
        <p:spPr>
          <a:xfrm>
            <a:off x="1752600" y="6244900"/>
            <a:ext cx="64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1202F"/>
                </a:solidFill>
                <a:latin typeface="Calibri"/>
                <a:ea typeface="Calibri"/>
                <a:cs typeface="Calibri"/>
                <a:sym typeface="Calibri"/>
              </a:rPr>
              <a:t>RMSE: 0.01 | AIC : 227.33 | BIC : -1397.50 | AUC : 0.84</a:t>
            </a:r>
            <a:endParaRPr/>
          </a:p>
        </p:txBody>
      </p:sp>
      <p:pic>
        <p:nvPicPr>
          <p:cNvPr id="386" name="Google Shape;386;p1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3420" y="6244907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3156" y="6153382"/>
            <a:ext cx="520257" cy="58317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2"/>
          <p:cNvSpPr txBox="1"/>
          <p:nvPr/>
        </p:nvSpPr>
        <p:spPr>
          <a:xfrm>
            <a:off x="1523999" y="1447801"/>
            <a:ext cx="716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regularization was used to avoid the over-fitting  issue , generate a  simpler model for producing more accurate predictions.</a:t>
            </a:r>
            <a:endParaRPr/>
          </a:p>
        </p:txBody>
      </p:sp>
      <p:sp>
        <p:nvSpPr>
          <p:cNvPr id="389" name="Google Shape;389;p12"/>
          <p:cNvSpPr/>
          <p:nvPr/>
        </p:nvSpPr>
        <p:spPr>
          <a:xfrm>
            <a:off x="4896892" y="2435215"/>
            <a:ext cx="3789900" cy="288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2"/>
          <p:cNvSpPr txBox="1"/>
          <p:nvPr/>
        </p:nvSpPr>
        <p:spPr>
          <a:xfrm>
            <a:off x="4968325" y="2533638"/>
            <a:ext cx="3785100" cy="27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regression penalized some features which contributed to over-fitting of the models.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related to Services (Multiple Lines- No phone service, Online Security - No internet service, Monthly Charges ) were deemed to over-fit and add complexity to the model. 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Their coefficients were shrunk by the algorithm.</a:t>
            </a:r>
            <a:endParaRPr sz="1600"/>
          </a:p>
        </p:txBody>
      </p:sp>
      <p:pic>
        <p:nvPicPr>
          <p:cNvPr id="391" name="Google Shape;3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99875"/>
            <a:ext cx="4382125" cy="37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f235ec6ce6_2_0"/>
          <p:cNvSpPr txBox="1">
            <a:spLocks noGrp="1"/>
          </p:cNvSpPr>
          <p:nvPr>
            <p:ph type="ctrTitle"/>
          </p:nvPr>
        </p:nvSpPr>
        <p:spPr>
          <a:xfrm>
            <a:off x="457200" y="533575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Ridge Regularization</a:t>
            </a:r>
            <a:endParaRPr sz="3400"/>
          </a:p>
        </p:txBody>
      </p:sp>
      <p:pic>
        <p:nvPicPr>
          <p:cNvPr id="397" name="Google Shape;397;g1f235ec6ce6_2_0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883" t="15059" r="19001" b="14898"/>
          <a:stretch/>
        </p:blipFill>
        <p:spPr>
          <a:xfrm>
            <a:off x="597556" y="1096376"/>
            <a:ext cx="894915" cy="10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f235ec6ce6_2_0"/>
          <p:cNvSpPr txBox="1"/>
          <p:nvPr/>
        </p:nvSpPr>
        <p:spPr>
          <a:xfrm>
            <a:off x="1752550" y="6336388"/>
            <a:ext cx="64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1202F"/>
                </a:solidFill>
                <a:latin typeface="Calibri"/>
                <a:ea typeface="Calibri"/>
                <a:cs typeface="Calibri"/>
                <a:sym typeface="Calibri"/>
              </a:rPr>
              <a:t>RMSE: 0.01  | AIC : 205.09 | BIC : -1185.51 | AUC : 0.84</a:t>
            </a:r>
            <a:endParaRPr/>
          </a:p>
        </p:txBody>
      </p:sp>
      <p:pic>
        <p:nvPicPr>
          <p:cNvPr id="399" name="Google Shape;399;g1f235ec6ce6_2_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3420" y="6244919"/>
            <a:ext cx="520257" cy="5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f235ec6ce6_2_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3156" y="6153382"/>
            <a:ext cx="520257" cy="58317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f235ec6ce6_2_0"/>
          <p:cNvSpPr txBox="1"/>
          <p:nvPr/>
        </p:nvSpPr>
        <p:spPr>
          <a:xfrm>
            <a:off x="1492475" y="1220302"/>
            <a:ext cx="7162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▪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Multicollinearity issue in the model can cause the coefficient estimates of the model to be unreliable and have high variance.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▪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Ridge regularization was used to overcome multicollinearity issue and reduce the complexity of the model.</a:t>
            </a:r>
            <a:endParaRPr/>
          </a:p>
        </p:txBody>
      </p:sp>
      <p:sp>
        <p:nvSpPr>
          <p:cNvPr id="402" name="Google Shape;402;g1f235ec6ce6_2_0"/>
          <p:cNvSpPr/>
          <p:nvPr/>
        </p:nvSpPr>
        <p:spPr>
          <a:xfrm>
            <a:off x="4896892" y="2435215"/>
            <a:ext cx="3789900" cy="288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f235ec6ce6_2_0"/>
          <p:cNvSpPr txBox="1"/>
          <p:nvPr/>
        </p:nvSpPr>
        <p:spPr>
          <a:xfrm>
            <a:off x="4968325" y="2435213"/>
            <a:ext cx="37851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Ridge regression penalized some features which contributed to over-fitting of the models.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★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coefficients of the features like Total Charges, Monthly Charges, tenure, Internet Service ,Online Security (No), gender (Male), Payment Method (Credit card, Mailed check) were reduced towards zero.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★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was a reduction observed in the AIC and BIC values, thus the overall model complexity is reduced.</a:t>
            </a:r>
            <a:endParaRPr sz="1600"/>
          </a:p>
        </p:txBody>
      </p:sp>
      <p:pic>
        <p:nvPicPr>
          <p:cNvPr id="404" name="Google Shape;404;g1f235ec6ce6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" y="2326087"/>
            <a:ext cx="4753789" cy="3797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f235ec6ce6_1_734"/>
          <p:cNvSpPr txBox="1">
            <a:spLocks noGrp="1"/>
          </p:cNvSpPr>
          <p:nvPr>
            <p:ph type="ctrTitle"/>
          </p:nvPr>
        </p:nvSpPr>
        <p:spPr>
          <a:xfrm>
            <a:off x="523825" y="608800"/>
            <a:ext cx="82296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Comparison of the Models</a:t>
            </a:r>
            <a:endParaRPr sz="3000"/>
          </a:p>
        </p:txBody>
      </p:sp>
      <p:sp>
        <p:nvSpPr>
          <p:cNvPr id="410" name="Google Shape;410;g1f235ec6ce6_1_734"/>
          <p:cNvSpPr txBox="1"/>
          <p:nvPr/>
        </p:nvSpPr>
        <p:spPr>
          <a:xfrm>
            <a:off x="991888" y="4423025"/>
            <a:ext cx="69180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four models achieved almost the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level of accuracy of 0.84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lesser RMSE error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general, BIC is more conservative than AIC and tends to select simpler models.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regression model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selected as the best model as it has the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lowest BIC value,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indicating a comparatively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simpler model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1f235ec6ce6_1_734"/>
          <p:cNvSpPr txBox="1"/>
          <p:nvPr/>
        </p:nvSpPr>
        <p:spPr>
          <a:xfrm>
            <a:off x="1590624" y="1447051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12" name="Google Shape;412;g1f235ec6ce6_1_734"/>
          <p:cNvGraphicFramePr/>
          <p:nvPr/>
        </p:nvGraphicFramePr>
        <p:xfrm>
          <a:off x="1123400" y="1359275"/>
          <a:ext cx="6654975" cy="2555240"/>
        </p:xfrm>
        <a:graphic>
          <a:graphicData uri="http://schemas.openxmlformats.org/drawingml/2006/table">
            <a:tbl>
              <a:tblPr>
                <a:noFill/>
                <a:tableStyleId>{4B1FC1D8-52DB-4ECB-A489-41095BBC461F}</a:tableStyleId>
              </a:tblPr>
              <a:tblGrid>
                <a:gridCol w="10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METRICS</a:t>
                      </a:r>
                      <a:endParaRPr b="1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LOGISTIC MODEL - GLM</a:t>
                      </a:r>
                      <a:endParaRPr b="1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STEPWISE - Forward</a:t>
                      </a:r>
                      <a:endParaRPr b="1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LASSO</a:t>
                      </a:r>
                      <a:endParaRPr b="1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RIDGE</a:t>
                      </a:r>
                      <a:endParaRPr b="1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AIC</a:t>
                      </a:r>
                      <a:endParaRPr b="1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4198.7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1768.383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227.33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205.09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BIC</a:t>
                      </a:r>
                      <a:endParaRPr b="1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4257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1870.18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-1397.50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-1185.51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RMSE (Difference of Training &amp; Test)</a:t>
                      </a:r>
                      <a:endParaRPr b="1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0.022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AUC</a:t>
                      </a:r>
                      <a:endParaRPr b="1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0.8351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0.8439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0.844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f235ec6ce6_2_25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18" name="Google Shape;418;g1f235ec6ce6_2_25"/>
          <p:cNvSpPr txBox="1">
            <a:spLocks noGrp="1"/>
          </p:cNvSpPr>
          <p:nvPr>
            <p:ph type="body" idx="1"/>
          </p:nvPr>
        </p:nvSpPr>
        <p:spPr>
          <a:xfrm>
            <a:off x="1373856" y="1378014"/>
            <a:ext cx="7315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700"/>
              <a:t>What factors/services that would help predict the Customer Churn ?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419" name="Google Shape;419;g1f235ec6ce6_2_2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5" y="1327759"/>
            <a:ext cx="916656" cy="55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f235ec6ce6_2_2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298" y="3984772"/>
            <a:ext cx="900197" cy="54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f235ec6ce6_2_25" descr="Tex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27071" t="23333" r="20687" b="32222"/>
          <a:stretch/>
        </p:blipFill>
        <p:spPr>
          <a:xfrm>
            <a:off x="612702" y="1881022"/>
            <a:ext cx="769361" cy="70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f235ec6ce6_2_25" descr="Tex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27071" t="23333" r="20687" b="32222"/>
          <a:stretch/>
        </p:blipFill>
        <p:spPr>
          <a:xfrm>
            <a:off x="539065" y="4719396"/>
            <a:ext cx="769361" cy="70709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f235ec6ce6_2_25"/>
          <p:cNvSpPr/>
          <p:nvPr/>
        </p:nvSpPr>
        <p:spPr>
          <a:xfrm>
            <a:off x="523200" y="6991509"/>
            <a:ext cx="8534400" cy="27261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f235ec6ce6_2_25"/>
          <p:cNvSpPr txBox="1"/>
          <p:nvPr/>
        </p:nvSpPr>
        <p:spPr>
          <a:xfrm>
            <a:off x="1375050" y="1827577"/>
            <a:ext cx="7312800" cy="16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>
                <a:solidFill>
                  <a:srgbClr val="C11019"/>
                </a:solidFill>
              </a:rPr>
              <a:t>Demographics</a:t>
            </a:r>
            <a:r>
              <a:rPr lang="en-US"/>
              <a:t> - Senior Citizen , Partner  &amp; Dependents</a:t>
            </a:r>
            <a:endParaRPr/>
          </a:p>
          <a:p>
            <a:pPr marL="9144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>
                <a:solidFill>
                  <a:srgbClr val="C11019"/>
                </a:solidFill>
              </a:rPr>
              <a:t>Services</a:t>
            </a:r>
            <a:r>
              <a:rPr lang="en-US">
                <a:solidFill>
                  <a:srgbClr val="C11019"/>
                </a:solidFill>
              </a:rPr>
              <a:t> </a:t>
            </a:r>
            <a:r>
              <a:rPr lang="en-US"/>
              <a:t>- Phone Service , Internet Service (Fiber Optic , No), Multiple Lines (Yes) , Online Security (Yes) ,Online Backup (Yes , No internet Service) , Device Protection </a:t>
            </a:r>
            <a:r>
              <a:rPr lang="en-US">
                <a:solidFill>
                  <a:schemeClr val="dk1"/>
                </a:solidFill>
              </a:rPr>
              <a:t>(Yes , No internet Service) </a:t>
            </a:r>
            <a:r>
              <a:rPr lang="en-US"/>
              <a:t>, Tech Support </a:t>
            </a:r>
            <a:r>
              <a:rPr lang="en-US">
                <a:solidFill>
                  <a:schemeClr val="dk1"/>
                </a:solidFill>
              </a:rPr>
              <a:t>(Yes , No internet Service) </a:t>
            </a:r>
            <a:r>
              <a:rPr lang="en-US"/>
              <a:t>, Streaming TV </a:t>
            </a:r>
            <a:r>
              <a:rPr lang="en-US">
                <a:solidFill>
                  <a:schemeClr val="dk1"/>
                </a:solidFill>
              </a:rPr>
              <a:t>(Yes , No internet Service) </a:t>
            </a:r>
            <a:r>
              <a:rPr lang="en-US"/>
              <a:t>, Streaming Movies </a:t>
            </a:r>
            <a:r>
              <a:rPr lang="en-US">
                <a:solidFill>
                  <a:schemeClr val="dk1"/>
                </a:solidFill>
              </a:rPr>
              <a:t>(Yes , No internet Service) 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rgbClr val="C11019"/>
                </a:solidFill>
              </a:rPr>
              <a:t>Customer Account </a:t>
            </a:r>
            <a:r>
              <a:rPr lang="en-US">
                <a:solidFill>
                  <a:schemeClr val="dk1"/>
                </a:solidFill>
              </a:rPr>
              <a:t>- Tenure , Contract (One , Two Year) , Paperless Billing , Payment Method (Mailed Check , Electronic Check , Credit card) , Total Charges.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1f235ec6ce6_2_25"/>
          <p:cNvSpPr txBox="1"/>
          <p:nvPr/>
        </p:nvSpPr>
        <p:spPr>
          <a:xfrm>
            <a:off x="1411800" y="3881088"/>
            <a:ext cx="675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Can we predict the Customer Churn that can help Telco to develop Customer Retention Programs ?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" name="Google Shape;426;g1f235ec6ce6_2_25"/>
          <p:cNvSpPr txBox="1"/>
          <p:nvPr/>
        </p:nvSpPr>
        <p:spPr>
          <a:xfrm>
            <a:off x="1411800" y="4605000"/>
            <a:ext cx="6757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Accuracy of around</a:t>
            </a: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 84%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was achieved with our Lasso Model which suggests that we were able to correctly predict by 84% accuracy if a customer will be churned for Telco along with following factors -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Senior Citizen Customers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Month-to-Month contract type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No Partners/dependents                   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Shorter Tenure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Internet Service(Fiber Optic)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Electronic Check - Payment Method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5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32" name="Google Shape;432;p15"/>
          <p:cNvSpPr txBox="1"/>
          <p:nvPr/>
        </p:nvSpPr>
        <p:spPr>
          <a:xfrm>
            <a:off x="461864" y="1752600"/>
            <a:ext cx="82248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Telco customer churn. Kaggle. Retrieved February 5, 2023, from </a:t>
            </a:r>
            <a:r>
              <a:rPr lang="en-US" sz="16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https://www.kaggle.com/datasets/blastchar/telco-customer-churn</a:t>
            </a:r>
            <a:endParaRPr sz="16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Bluman, A.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(2017). Elementary Statistics: A Step By Step Approach (10th ed.). McGraw-Hill Education.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Kabacoff, R., I.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(2022). R in Action, Third Edition. Manning.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16" descr="A picture containing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295400"/>
            <a:ext cx="56896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358600" y="1266275"/>
            <a:ext cx="4134900" cy="55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➢"/>
            </a:pPr>
            <a:r>
              <a:rPr lang="en-US" sz="1400"/>
              <a:t>Customer Churn is the percentage of customers that have stopped using any company’s product or service during a certain timeframe</a:t>
            </a:r>
            <a:endParaRPr sz="1400">
              <a:highlight>
                <a:srgbClr val="FFFFFF"/>
              </a:highlight>
            </a:endParaRPr>
          </a:p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FFFFFF"/>
              </a:highlight>
            </a:endParaRPr>
          </a:p>
          <a:p>
            <a:pPr marL="342900" marR="3810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➢"/>
            </a:pPr>
            <a:r>
              <a:rPr lang="en-US" sz="1400"/>
              <a:t>Customer Churn is important because losing customer is losing revenue </a:t>
            </a:r>
            <a:endParaRPr sz="1400"/>
          </a:p>
          <a:p>
            <a:pPr marL="0" marR="381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342900" marR="3810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 sz="1400"/>
              <a:t>Analyzing Customer churn can increase profits , improve Customer experience .optimize products &amp; services &amp; Customer Retention.</a:t>
            </a:r>
            <a:endParaRPr sz="1400"/>
          </a:p>
          <a:p>
            <a:pPr marL="342900" marR="381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342900" marR="3810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➢"/>
            </a:pPr>
            <a:r>
              <a:rPr lang="en-US" sz="1400"/>
              <a:t>A company should aim for a churn rate that is as close to 0% as possible. </a:t>
            </a:r>
            <a:endParaRPr sz="1400"/>
          </a:p>
          <a:p>
            <a:pPr marL="0" marR="381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342900" marR="3810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➢"/>
            </a:pPr>
            <a:r>
              <a:rPr lang="en-US" sz="1400">
                <a:highlight>
                  <a:srgbClr val="FFFFFF"/>
                </a:highlight>
              </a:rPr>
              <a:t>Predicting churn is a fact for any business, and even slight fluctuations in churn can have a significant impact on company’s bottom line. We need to know: “Is this customer going to leave us within X months?” Yes or No?</a:t>
            </a:r>
            <a:endParaRPr sz="1400"/>
          </a:p>
          <a:p>
            <a:pPr marL="342900" marR="381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6" name="Google Shape;116;p3"/>
          <p:cNvSpPr txBox="1">
            <a:spLocks noGrp="1"/>
          </p:cNvSpPr>
          <p:nvPr>
            <p:ph type="ctrTitle"/>
          </p:nvPr>
        </p:nvSpPr>
        <p:spPr>
          <a:xfrm>
            <a:off x="457200" y="629775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What is Customer Churn &amp; Why is it Important ?</a:t>
            </a:r>
            <a:endParaRPr/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750" y="1913975"/>
            <a:ext cx="38766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816b43221_1_13"/>
          <p:cNvSpPr txBox="1">
            <a:spLocks noGrp="1"/>
          </p:cNvSpPr>
          <p:nvPr>
            <p:ph type="body" idx="1"/>
          </p:nvPr>
        </p:nvSpPr>
        <p:spPr>
          <a:xfrm>
            <a:off x="358600" y="1266275"/>
            <a:ext cx="6100200" cy="55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3810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➢"/>
            </a:pPr>
            <a:r>
              <a:rPr lang="en-US" sz="1400"/>
              <a:t>The </a:t>
            </a:r>
            <a:r>
              <a:rPr lang="en-US" sz="1400" b="1"/>
              <a:t>Telco Customer Churn</a:t>
            </a:r>
            <a:r>
              <a:rPr lang="en-US" sz="1400"/>
              <a:t> dataset contains information about a fictional Telco company that provides home phone and Internet services to 7043 Customers in California in Q3. </a:t>
            </a:r>
            <a:endParaRPr sz="1400"/>
          </a:p>
          <a:p>
            <a:pPr marL="34290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342900" marR="38100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➢"/>
            </a:pPr>
            <a:r>
              <a:rPr lang="en-US" sz="1400"/>
              <a:t>It Indicates which customers have left , stayed , or signed up for their services.  </a:t>
            </a:r>
            <a:endParaRPr sz="1400"/>
          </a:p>
          <a:p>
            <a:pPr marL="34290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342900" marR="381000" lvl="0" indent="-254000" algn="l" rtl="0">
              <a:spcBef>
                <a:spcPts val="300"/>
              </a:spcBef>
              <a:spcAft>
                <a:spcPts val="0"/>
              </a:spcAft>
              <a:buSzPts val="1400"/>
              <a:buChar char="➢"/>
            </a:pPr>
            <a:r>
              <a:rPr lang="en-US" sz="1400" b="1"/>
              <a:t>Customer churn indicator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– </a:t>
            </a:r>
            <a:r>
              <a:rPr lang="en-US" sz="1400"/>
              <a:t>If a customer has left the company or not</a:t>
            </a:r>
            <a:endParaRPr sz="1400"/>
          </a:p>
          <a:p>
            <a:pPr marL="34290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342900" marR="381000" lvl="0" indent="-254000" algn="l" rtl="0">
              <a:spcBef>
                <a:spcPts val="300"/>
              </a:spcBef>
              <a:spcAft>
                <a:spcPts val="0"/>
              </a:spcAft>
              <a:buSzPts val="1400"/>
              <a:buFont typeface="Helvetica Neue"/>
              <a:buChar char="➢"/>
            </a:pPr>
            <a:r>
              <a:rPr lang="en-US" sz="1400" b="1"/>
              <a:t>Demographic info about customers</a:t>
            </a:r>
            <a:r>
              <a:rPr lang="en-US" sz="1400"/>
              <a:t> – gender,Senior Citizen, and if they have partners and dependents</a:t>
            </a:r>
            <a:endParaRPr sz="1400"/>
          </a:p>
          <a:p>
            <a:pPr marL="342900" marR="3810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/>
          </a:p>
          <a:p>
            <a:pPr marL="342900" marR="381000" lvl="0" indent="-254000" algn="l" rtl="0">
              <a:spcBef>
                <a:spcPts val="300"/>
              </a:spcBef>
              <a:spcAft>
                <a:spcPts val="0"/>
              </a:spcAft>
              <a:buSzPts val="1400"/>
              <a:buFont typeface="Helvetica Neue"/>
              <a:buChar char="➢"/>
            </a:pPr>
            <a:r>
              <a:rPr lang="en-US" sz="1400" b="1"/>
              <a:t>Services </a:t>
            </a:r>
            <a:r>
              <a:rPr lang="en-US" sz="1400"/>
              <a:t>that each customer has signed up for – phone, multiple lines, internet, online security, online backup, device protection, tech support, and streaming TV and movies , etc,</a:t>
            </a:r>
            <a:endParaRPr sz="1400"/>
          </a:p>
          <a:p>
            <a:pPr marL="342900" marR="3810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/>
          </a:p>
          <a:p>
            <a:pPr marL="342900" marR="38100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1"/>
              <a:t>Customer account information</a:t>
            </a:r>
            <a:r>
              <a:rPr lang="en-US" sz="1400"/>
              <a:t> – how long they’ve been a customer, contract, payment method, paperless billing, monthly charges, and total charges</a:t>
            </a:r>
            <a:endParaRPr sz="1400"/>
          </a:p>
          <a:p>
            <a:pPr marL="342900" marR="3810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/>
          </a:p>
          <a:p>
            <a:pPr marL="0" marR="3810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/>
          </a:p>
          <a:p>
            <a:pPr marL="342900" marR="3810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400"/>
          </a:p>
          <a:p>
            <a:pPr marL="342900" marR="381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3" name="Google Shape;123;g20816b43221_1_13"/>
          <p:cNvSpPr txBox="1">
            <a:spLocks noGrp="1"/>
          </p:cNvSpPr>
          <p:nvPr>
            <p:ph type="ctrTitle"/>
          </p:nvPr>
        </p:nvSpPr>
        <p:spPr>
          <a:xfrm>
            <a:off x="457200" y="629775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Telco Customer Churn - Dataset Introduction</a:t>
            </a:r>
            <a:endParaRPr/>
          </a:p>
        </p:txBody>
      </p:sp>
      <p:pic>
        <p:nvPicPr>
          <p:cNvPr id="124" name="Google Shape;124;g20816b43221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800" y="4294200"/>
            <a:ext cx="2685206" cy="2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0816b43221_1_1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479" y="3546525"/>
            <a:ext cx="543396" cy="35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0816b43221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25" y="4232075"/>
            <a:ext cx="595900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0816b43221_1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225" y="5084647"/>
            <a:ext cx="543400" cy="37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0816b43221_1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975" y="2906275"/>
            <a:ext cx="543400" cy="356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body" idx="1"/>
          </p:nvPr>
        </p:nvSpPr>
        <p:spPr>
          <a:xfrm>
            <a:off x="1058300" y="1634150"/>
            <a:ext cx="7563600" cy="45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700"/>
              <a:t>What are the factors/services that would help predict the Customer Churn ?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700"/>
              <a:t>Do any of the Services that Customer has signed up for contribute to the Customer Churn ? (e.g -Online Security , Tech Support , Streaming movies etc.)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Does demographic information of Customers (example - Gender , Senior Citizen , Dependents etc.) contribute to Customer churn rate ?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Are Customers with less tenure more likely to be Churned ?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Is the average monthly charge same across all the types of internet service?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Are the churned customers independent of the contract type?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pic>
        <p:nvPicPr>
          <p:cNvPr id="134" name="Google Shape;134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376" y="2212159"/>
            <a:ext cx="525924" cy="3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Scope of the project</a:t>
            </a:r>
            <a:endParaRPr/>
          </a:p>
        </p:txBody>
      </p:sp>
      <p:pic>
        <p:nvPicPr>
          <p:cNvPr id="136" name="Google Shape;136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376" y="3219634"/>
            <a:ext cx="525924" cy="3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376" y="3964809"/>
            <a:ext cx="525924" cy="3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376" y="1729272"/>
            <a:ext cx="525924" cy="3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951" y="5063274"/>
            <a:ext cx="525924" cy="317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376" y="4514034"/>
            <a:ext cx="525924" cy="3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235ec6ce6_1_10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Exploratory Data Analysis</a:t>
            </a:r>
            <a:endParaRPr/>
          </a:p>
        </p:txBody>
      </p:sp>
      <p:grpSp>
        <p:nvGrpSpPr>
          <p:cNvPr id="146" name="Google Shape;146;g1f235ec6ce6_1_10"/>
          <p:cNvGrpSpPr/>
          <p:nvPr/>
        </p:nvGrpSpPr>
        <p:grpSpPr>
          <a:xfrm>
            <a:off x="792204" y="1564749"/>
            <a:ext cx="504474" cy="533415"/>
            <a:chOff x="113171" y="3526131"/>
            <a:chExt cx="685800" cy="685800"/>
          </a:xfrm>
        </p:grpSpPr>
        <p:sp>
          <p:nvSpPr>
            <p:cNvPr id="147" name="Google Shape;147;g1f235ec6ce6_1_10"/>
            <p:cNvSpPr/>
            <p:nvPr/>
          </p:nvSpPr>
          <p:spPr>
            <a:xfrm>
              <a:off x="113171" y="3526131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1f235ec6ce6_1_10"/>
            <p:cNvSpPr/>
            <p:nvPr/>
          </p:nvSpPr>
          <p:spPr>
            <a:xfrm>
              <a:off x="237278" y="3637891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1f235ec6ce6_1_10"/>
            <p:cNvSpPr/>
            <p:nvPr/>
          </p:nvSpPr>
          <p:spPr>
            <a:xfrm>
              <a:off x="305858" y="3706530"/>
              <a:ext cx="320100" cy="32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g1f235ec6ce6_1_10"/>
          <p:cNvSpPr txBox="1"/>
          <p:nvPr/>
        </p:nvSpPr>
        <p:spPr>
          <a:xfrm>
            <a:off x="1394625" y="1646800"/>
            <a:ext cx="277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Categorical variables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g1f235ec6ce6_1_10"/>
          <p:cNvGrpSpPr/>
          <p:nvPr/>
        </p:nvGrpSpPr>
        <p:grpSpPr>
          <a:xfrm>
            <a:off x="4692043" y="1581559"/>
            <a:ext cx="504402" cy="499800"/>
            <a:chOff x="4619278" y="2257747"/>
            <a:chExt cx="429900" cy="499800"/>
          </a:xfrm>
        </p:grpSpPr>
        <p:sp>
          <p:nvSpPr>
            <p:cNvPr id="152" name="Google Shape;152;g1f235ec6ce6_1_10"/>
            <p:cNvSpPr/>
            <p:nvPr/>
          </p:nvSpPr>
          <p:spPr>
            <a:xfrm>
              <a:off x="4619278" y="2257747"/>
              <a:ext cx="429900" cy="499800"/>
            </a:xfrm>
            <a:prstGeom prst="ellipse">
              <a:avLst/>
            </a:prstGeom>
            <a:solidFill>
              <a:srgbClr val="FABF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1f235ec6ce6_1_10"/>
            <p:cNvSpPr/>
            <p:nvPr/>
          </p:nvSpPr>
          <p:spPr>
            <a:xfrm>
              <a:off x="4685741" y="2344670"/>
              <a:ext cx="2868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1f235ec6ce6_1_10"/>
            <p:cNvSpPr/>
            <p:nvPr/>
          </p:nvSpPr>
          <p:spPr>
            <a:xfrm>
              <a:off x="4721289" y="2398056"/>
              <a:ext cx="200700" cy="233100"/>
            </a:xfrm>
            <a:prstGeom prst="ellipse">
              <a:avLst/>
            </a:prstGeom>
            <a:solidFill>
              <a:srgbClr val="FABF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g1f235ec6ce6_1_10"/>
          <p:cNvSpPr txBox="1"/>
          <p:nvPr/>
        </p:nvSpPr>
        <p:spPr>
          <a:xfrm>
            <a:off x="5403999" y="1646796"/>
            <a:ext cx="277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Continuous variables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1f235ec6ce6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15125"/>
            <a:ext cx="8360226" cy="464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235ec6ce6_1_121"/>
          <p:cNvSpPr/>
          <p:nvPr/>
        </p:nvSpPr>
        <p:spPr>
          <a:xfrm>
            <a:off x="3153054" y="2462203"/>
            <a:ext cx="1008900" cy="870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b="0" i="0" u="none" strike="noStrike" cap="none">
              <a:solidFill>
                <a:srgbClr val="4BAC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f235ec6ce6_1_121"/>
          <p:cNvSpPr/>
          <p:nvPr/>
        </p:nvSpPr>
        <p:spPr>
          <a:xfrm>
            <a:off x="5151869" y="2462203"/>
            <a:ext cx="1008900" cy="870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f235ec6ce6_1_121"/>
          <p:cNvSpPr/>
          <p:nvPr/>
        </p:nvSpPr>
        <p:spPr>
          <a:xfrm>
            <a:off x="7059975" y="2474825"/>
            <a:ext cx="1008900" cy="870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US" sz="1150" b="1">
                <a:solidFill>
                  <a:srgbClr val="9BBB59"/>
                </a:solidFill>
                <a:latin typeface="Calibri"/>
                <a:ea typeface="Calibri"/>
                <a:cs typeface="Calibri"/>
                <a:sym typeface="Calibri"/>
              </a:rPr>
              <a:t>Visualizing   Patterns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f235ec6ce6_1_121"/>
          <p:cNvSpPr/>
          <p:nvPr/>
        </p:nvSpPr>
        <p:spPr>
          <a:xfrm>
            <a:off x="1154238" y="2462203"/>
            <a:ext cx="1008900" cy="870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US" sz="1150" b="1" i="0" u="none" strike="noStrike" cap="none">
                <a:solidFill>
                  <a:srgbClr val="8064A2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f235ec6ce6_1_121" descr="timeline "/>
          <p:cNvSpPr/>
          <p:nvPr/>
        </p:nvSpPr>
        <p:spPr>
          <a:xfrm rot="10800000">
            <a:off x="637303" y="1981416"/>
            <a:ext cx="8049497" cy="1807643"/>
          </a:xfrm>
          <a:custGeom>
            <a:avLst/>
            <a:gdLst/>
            <a:ahLst/>
            <a:cxnLst/>
            <a:rect l="l" t="t" r="r" b="b"/>
            <a:pathLst>
              <a:path w="9252295" h="2410190" extrusionOk="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8000">
                <a:schemeClr val="accent4"/>
              </a:gs>
              <a:gs pos="39000">
                <a:schemeClr val="accent5"/>
              </a:gs>
              <a:gs pos="61000">
                <a:srgbClr val="00B0F0"/>
              </a:gs>
              <a:gs pos="92000">
                <a:schemeClr val="accent3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C050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f235ec6ce6_1_121" descr="timeline endpoints"/>
          <p:cNvSpPr/>
          <p:nvPr/>
        </p:nvSpPr>
        <p:spPr>
          <a:xfrm>
            <a:off x="580249" y="2828336"/>
            <a:ext cx="189600" cy="163500"/>
          </a:xfrm>
          <a:prstGeom prst="ellipse">
            <a:avLst/>
          </a:pr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f235ec6ce6_1_121" descr="timeline endpoints"/>
          <p:cNvSpPr/>
          <p:nvPr/>
        </p:nvSpPr>
        <p:spPr>
          <a:xfrm>
            <a:off x="8544046" y="2828336"/>
            <a:ext cx="189600" cy="163500"/>
          </a:xfrm>
          <a:prstGeom prst="ellipse">
            <a:avLst/>
          </a:prstGeom>
          <a:solidFill>
            <a:srgbClr val="20A472"/>
          </a:solidFill>
          <a:ln w="76200" cap="flat" cmpd="sng">
            <a:solidFill>
              <a:srgbClr val="20A4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A4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1f235ec6ce6_1_121"/>
          <p:cNvSpPr txBox="1"/>
          <p:nvPr/>
        </p:nvSpPr>
        <p:spPr>
          <a:xfrm>
            <a:off x="769852" y="4346492"/>
            <a:ext cx="1813500" cy="1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Removed unwanted column - “Customer ID”</a:t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Imputed missing values </a:t>
            </a: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of “Total Charges” attribute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en-US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mean value</a:t>
            </a: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libri"/>
              <a:buChar char="▪"/>
            </a:pP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Identified the outliers and replaced with its mean value</a:t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f235ec6ce6_1_121"/>
          <p:cNvSpPr txBox="1"/>
          <p:nvPr/>
        </p:nvSpPr>
        <p:spPr>
          <a:xfrm>
            <a:off x="3062368" y="2674334"/>
            <a:ext cx="1190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0"/>
              <a:buFont typeface="Arial"/>
              <a:buNone/>
            </a:pPr>
            <a:r>
              <a:rPr lang="en-US" sz="1130" b="1">
                <a:solidFill>
                  <a:srgbClr val="13B6F1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f235ec6ce6_1_121"/>
          <p:cNvSpPr txBox="1"/>
          <p:nvPr/>
        </p:nvSpPr>
        <p:spPr>
          <a:xfrm>
            <a:off x="5061183" y="2640316"/>
            <a:ext cx="1190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0"/>
              <a:buFont typeface="Arial"/>
              <a:buNone/>
            </a:pPr>
            <a:r>
              <a:rPr lang="en-US" sz="1130" b="1">
                <a:solidFill>
                  <a:srgbClr val="13B6F1"/>
                </a:solidFill>
                <a:latin typeface="Calibri"/>
                <a:ea typeface="Calibri"/>
                <a:cs typeface="Calibri"/>
                <a:sym typeface="Calibri"/>
              </a:rPr>
              <a:t>Studying Correlation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f235ec6ce6_1_121"/>
          <p:cNvSpPr txBox="1"/>
          <p:nvPr/>
        </p:nvSpPr>
        <p:spPr>
          <a:xfrm>
            <a:off x="2851393" y="4346492"/>
            <a:ext cx="1813500" cy="1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Treatment of some character features as Factors.</a:t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Recoded the categorical variables to numeric values.</a:t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f235ec6ce6_1_121"/>
          <p:cNvSpPr txBox="1"/>
          <p:nvPr/>
        </p:nvSpPr>
        <p:spPr>
          <a:xfrm>
            <a:off x="4749575" y="4346500"/>
            <a:ext cx="19989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 correlation matrix was generated to study the relationship between the variables.</a:t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libri"/>
              <a:buChar char="▪"/>
            </a:pP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This step can be useful to avoid feeding the model with highly correlated features,hence preventing multicollinearity issue.</a:t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f235ec6ce6_1_121"/>
          <p:cNvSpPr txBox="1"/>
          <p:nvPr/>
        </p:nvSpPr>
        <p:spPr>
          <a:xfrm>
            <a:off x="6920138" y="4322445"/>
            <a:ext cx="18135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Visualized all the categorical and numeric features to identify relationships between them.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f235ec6ce6_1_121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/>
          <p:nvPr/>
        </p:nvSpPr>
        <p:spPr>
          <a:xfrm>
            <a:off x="411481" y="1546995"/>
            <a:ext cx="3474719" cy="4885964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0"/>
          <p:cNvSpPr txBox="1">
            <a:spLocks noGrp="1"/>
          </p:cNvSpPr>
          <p:nvPr>
            <p:ph type="ctrTitle"/>
          </p:nvPr>
        </p:nvSpPr>
        <p:spPr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</a:t>
            </a:r>
            <a:endParaRPr/>
          </a:p>
        </p:txBody>
      </p:sp>
      <p:sp>
        <p:nvSpPr>
          <p:cNvPr id="181" name="Google Shape;181;p10"/>
          <p:cNvSpPr/>
          <p:nvPr/>
        </p:nvSpPr>
        <p:spPr>
          <a:xfrm>
            <a:off x="1869979" y="1814861"/>
            <a:ext cx="533400" cy="472722"/>
          </a:xfrm>
          <a:prstGeom prst="star8">
            <a:avLst>
              <a:gd name="adj" fmla="val 37500"/>
            </a:avLst>
          </a:prstGeom>
          <a:solidFill>
            <a:srgbClr val="88B0E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1</a:t>
            </a:r>
            <a:endParaRPr/>
          </a:p>
        </p:txBody>
      </p:sp>
      <p:sp>
        <p:nvSpPr>
          <p:cNvPr id="182" name="Google Shape;182;p10"/>
          <p:cNvSpPr txBox="1"/>
          <p:nvPr/>
        </p:nvSpPr>
        <p:spPr>
          <a:xfrm>
            <a:off x="738352" y="2362200"/>
            <a:ext cx="291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Churn is correlated with Monthly Charges &amp; Paperless Billing</a:t>
            </a:r>
            <a:endParaRPr sz="1500" b="1"/>
          </a:p>
        </p:txBody>
      </p:sp>
      <p:sp>
        <p:nvSpPr>
          <p:cNvPr id="183" name="Google Shape;183;p10"/>
          <p:cNvSpPr/>
          <p:nvPr/>
        </p:nvSpPr>
        <p:spPr>
          <a:xfrm>
            <a:off x="1875292" y="3525598"/>
            <a:ext cx="533400" cy="472722"/>
          </a:xfrm>
          <a:prstGeom prst="star8">
            <a:avLst>
              <a:gd name="adj" fmla="val 37500"/>
            </a:avLst>
          </a:prstGeom>
          <a:solidFill>
            <a:srgbClr val="88B0E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738352" y="4110335"/>
            <a:ext cx="3147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Tenure is significantly correlated with Total Charges </a:t>
            </a:r>
            <a:endParaRPr sz="1500"/>
          </a:p>
        </p:txBody>
      </p:sp>
      <p:sp>
        <p:nvSpPr>
          <p:cNvPr id="185" name="Google Shape;185;p10"/>
          <p:cNvSpPr/>
          <p:nvPr/>
        </p:nvSpPr>
        <p:spPr>
          <a:xfrm>
            <a:off x="1869979" y="5320061"/>
            <a:ext cx="533400" cy="472722"/>
          </a:xfrm>
          <a:prstGeom prst="star8">
            <a:avLst>
              <a:gd name="adj" fmla="val 37500"/>
            </a:avLst>
          </a:prstGeom>
          <a:solidFill>
            <a:srgbClr val="88B0E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3</a:t>
            </a:r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685800" y="5867400"/>
            <a:ext cx="320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Monthly Charges is highly correlated with Total Charges</a:t>
            </a:r>
            <a:endParaRPr sz="1500"/>
          </a:p>
        </p:txBody>
      </p:sp>
      <p:cxnSp>
        <p:nvCxnSpPr>
          <p:cNvPr id="187" name="Google Shape;187;p10"/>
          <p:cNvCxnSpPr/>
          <p:nvPr/>
        </p:nvCxnSpPr>
        <p:spPr>
          <a:xfrm>
            <a:off x="738352" y="2819400"/>
            <a:ext cx="2855842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801758" y="4572000"/>
            <a:ext cx="2855842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100" y="1653438"/>
            <a:ext cx="4953000" cy="41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697" y="1822172"/>
            <a:ext cx="585950" cy="52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6514" y="1835489"/>
            <a:ext cx="533400" cy="43144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" name="Google Shape;19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3075" y="1835500"/>
            <a:ext cx="533400" cy="4314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3" name="Google Shape;19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6250" y="3556537"/>
            <a:ext cx="585950" cy="4739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" name="Google Shape;194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350" y="3433085"/>
            <a:ext cx="533399" cy="56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075" y="5319462"/>
            <a:ext cx="585950" cy="4739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6" name="Google Shape;196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3875" y="5339925"/>
            <a:ext cx="662832" cy="4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235ec6ce6_1_206"/>
          <p:cNvSpPr txBox="1">
            <a:spLocks noGrp="1"/>
          </p:cNvSpPr>
          <p:nvPr>
            <p:ph type="ctrTitle"/>
          </p:nvPr>
        </p:nvSpPr>
        <p:spPr>
          <a:xfrm>
            <a:off x="457200" y="61535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g1f235ec6ce6_1_206"/>
          <p:cNvSpPr txBox="1"/>
          <p:nvPr/>
        </p:nvSpPr>
        <p:spPr>
          <a:xfrm>
            <a:off x="572394" y="1284525"/>
            <a:ext cx="82296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381000" lvl="0" indent="-3429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★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Around </a:t>
            </a: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27%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total customers in this dataset have left the company and we have analyzed the possible reasons/patterns for this behaviour.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g1f235ec6ce6_1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425" y="2178575"/>
            <a:ext cx="5487974" cy="45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werpoint_newNEU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2052</Words>
  <Application>Microsoft Macintosh PowerPoint</Application>
  <PresentationFormat>On-screen Show (4:3)</PresentationFormat>
  <Paragraphs>246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Noto Sans Symbols</vt:lpstr>
      <vt:lpstr>Fira Sans Extra Condensed Medium</vt:lpstr>
      <vt:lpstr>Libre Baskerville</vt:lpstr>
      <vt:lpstr>Fira Sans Extra Condensed SemiBold</vt:lpstr>
      <vt:lpstr>Roboto</vt:lpstr>
      <vt:lpstr>Cambria</vt:lpstr>
      <vt:lpstr>Times New Roman</vt:lpstr>
      <vt:lpstr>Helvetica Neue</vt:lpstr>
      <vt:lpstr>Calibri</vt:lpstr>
      <vt:lpstr>powerpoint_newNEU</vt:lpstr>
      <vt:lpstr>ALY 6015 - Intermediate Analytics  Final Project – Telco Customer Churn Analysis</vt:lpstr>
      <vt:lpstr>Contents</vt:lpstr>
      <vt:lpstr>What is Customer Churn &amp; Why is it Important ?</vt:lpstr>
      <vt:lpstr>Telco Customer Churn - Dataset Introduction</vt:lpstr>
      <vt:lpstr>Scope of the project</vt:lpstr>
      <vt:lpstr>Exploratory Data Analysis</vt:lpstr>
      <vt:lpstr>Exploratory Data Analysis</vt:lpstr>
      <vt:lpstr>Correlation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Applying statistical tests - Chi Square and Anova </vt:lpstr>
      <vt:lpstr>PowerPoint Presentation</vt:lpstr>
      <vt:lpstr>PowerPoint Presentation</vt:lpstr>
      <vt:lpstr>PowerPoint Presentation</vt:lpstr>
      <vt:lpstr>PowerPoint Presentation</vt:lpstr>
      <vt:lpstr>Analytical Methods</vt:lpstr>
      <vt:lpstr>Logistic Regression Model</vt:lpstr>
      <vt:lpstr>Stepwise -Forward Selection</vt:lpstr>
      <vt:lpstr>Lasso Regularization</vt:lpstr>
      <vt:lpstr>Ridge Regularization</vt:lpstr>
      <vt:lpstr>Comparison of the Models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ALY 6015 - Intermediate Analytics  Final Project – Telco Customer Churn Analysis</dc:title>
  <dc:creator>m.lyons</dc:creator>
  <cp:lastModifiedBy>Bhagyashri Ram Kadam</cp:lastModifiedBy>
  <cp:revision>1</cp:revision>
  <dcterms:created xsi:type="dcterms:W3CDTF">2010-04-13T14:21:50Z</dcterms:created>
  <dcterms:modified xsi:type="dcterms:W3CDTF">2023-02-16T04:10:21Z</dcterms:modified>
</cp:coreProperties>
</file>